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62"/>
  </p:notesMasterIdLst>
  <p:sldIdLst>
    <p:sldId id="256" r:id="rId3"/>
    <p:sldId id="264" r:id="rId4"/>
    <p:sldId id="347" r:id="rId5"/>
    <p:sldId id="356" r:id="rId6"/>
    <p:sldId id="357" r:id="rId7"/>
    <p:sldId id="358" r:id="rId8"/>
    <p:sldId id="359" r:id="rId9"/>
    <p:sldId id="360" r:id="rId10"/>
    <p:sldId id="323" r:id="rId11"/>
    <p:sldId id="361" r:id="rId12"/>
    <p:sldId id="362" r:id="rId13"/>
    <p:sldId id="365" r:id="rId14"/>
    <p:sldId id="364" r:id="rId15"/>
    <p:sldId id="363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8" r:id="rId27"/>
    <p:sldId id="379" r:id="rId28"/>
    <p:sldId id="380" r:id="rId29"/>
    <p:sldId id="381" r:id="rId30"/>
    <p:sldId id="383" r:id="rId31"/>
    <p:sldId id="384" r:id="rId32"/>
    <p:sldId id="284" r:id="rId33"/>
    <p:sldId id="285" r:id="rId34"/>
    <p:sldId id="338" r:id="rId35"/>
    <p:sldId id="382" r:id="rId36"/>
    <p:sldId id="387" r:id="rId37"/>
    <p:sldId id="388" r:id="rId38"/>
    <p:sldId id="389" r:id="rId39"/>
    <p:sldId id="354" r:id="rId40"/>
    <p:sldId id="390" r:id="rId41"/>
    <p:sldId id="391" r:id="rId42"/>
    <p:sldId id="392" r:id="rId43"/>
    <p:sldId id="393" r:id="rId44"/>
    <p:sldId id="394" r:id="rId45"/>
    <p:sldId id="395" r:id="rId46"/>
    <p:sldId id="396" r:id="rId47"/>
    <p:sldId id="397" r:id="rId48"/>
    <p:sldId id="404" r:id="rId49"/>
    <p:sldId id="398" r:id="rId50"/>
    <p:sldId id="399" r:id="rId51"/>
    <p:sldId id="400" r:id="rId52"/>
    <p:sldId id="401" r:id="rId53"/>
    <p:sldId id="403" r:id="rId54"/>
    <p:sldId id="402" r:id="rId55"/>
    <p:sldId id="307" r:id="rId56"/>
    <p:sldId id="386" r:id="rId57"/>
    <p:sldId id="385" r:id="rId58"/>
    <p:sldId id="336" r:id="rId59"/>
    <p:sldId id="337" r:id="rId60"/>
    <p:sldId id="314" r:id="rId6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41" userDrawn="1">
          <p15:clr>
            <a:srgbClr val="A4A3A4"/>
          </p15:clr>
        </p15:guide>
        <p15:guide id="4" pos="29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9900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0588" autoAdjust="0"/>
    <p:restoredTop sz="86920" autoAdjust="0"/>
  </p:normalViewPr>
  <p:slideViewPr>
    <p:cSldViewPr>
      <p:cViewPr varScale="1">
        <p:scale>
          <a:sx n="95" d="100"/>
          <a:sy n="95" d="100"/>
        </p:scale>
        <p:origin x="-102" y="-426"/>
      </p:cViewPr>
      <p:guideLst>
        <p:guide orient="horz" pos="2251"/>
        <p:guide orient="horz" pos="2341"/>
        <p:guide pos="2880"/>
        <p:guide pos="2980"/>
      </p:guideLst>
    </p:cSldViewPr>
  </p:slideViewPr>
  <p:outlineViewPr>
    <p:cViewPr>
      <p:scale>
        <a:sx n="33" d="100"/>
        <a:sy n="33" d="100"/>
      </p:scale>
      <p:origin x="0" y="-19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4" d="100"/>
        <a:sy n="54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FE44E9-6D76-4BB9-8CBE-304A12D8A423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135060-A057-4C69-98C6-4970BA00B3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7893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B83696-4BC5-4B18-9F91-47107273C72A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2780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5F47A2-0527-4C9E-89DE-B1BC3D961ED8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FB096-2425-46D6-8A69-16F723B8C6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EF6722-1371-4D22-92AA-A326C34CF59C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B79919-AECF-4ECB-818C-106DD72A4E0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843334-C23C-4232-B980-66F00643E28E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498D8F-9885-4AE0-9479-C1F1153DB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BDDC3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EBDDC3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130349-53A8-451C-B63D-ABCBD22D724F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B8E06C-66BC-4AD2-8BA5-315B4E97C0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609881-FD64-4279-848A-8236CD948A98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06C85-99BA-47E9-95AF-0596998275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046180-F216-483E-8425-A918ABB24DDA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DFA60-33D4-4190-81C3-3317A627EC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FAFA6B-3667-4796-8EA0-D72A582D2AE8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DAB7C7-9B7E-4B56-8948-D0C4A0FAE9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3DB471-786B-494B-A703-5391A2FC7629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ECBF71-63C3-45BD-BB84-CB75F19B5B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AB6BCBE-1ECC-4A53-8C2C-FD8D46C8B4CF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0916D3-7424-4C96-9CAE-30E3CA9460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DA304D6-1973-4AB5-BD06-0DB96ECEA899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A0871E-A490-4D9F-BDFD-5CD431AE9B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6DB633-68D3-48B6-AD6F-DB419A2932B8}" type="datetimeFigureOut">
              <a:rPr lang="ru-RU" smtClean="0"/>
              <a:pPr>
                <a:defRPr/>
              </a:pPr>
              <a:t>01.03.2024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AADDA2-57C9-46E8-A7B2-F0966F9D223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06E36-FD25-4E2D-B0AA-010F637433A0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01.03.2024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775F55">
                    <a:shade val="90000"/>
                  </a:srgbClr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rgbClr val="775F55">
                  <a:shade val="90000"/>
                </a:srgbClr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611560" y="1981750"/>
            <a:ext cx="8136904" cy="137710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 к современному уроку</a:t>
            </a:r>
            <a:endParaRPr lang="ru-RU" sz="2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19872" y="4437112"/>
            <a:ext cx="5616624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Краснопольская Марина Юрьевна,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кандидат педагогических наук, доцент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1224136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урока: </a:t>
            </a:r>
            <a:endParaRPr lang="ru-RU" sz="2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Птица из пласта 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96944" cy="5390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Оценить корректность сформулированных целей </a:t>
            </a:r>
          </a:p>
          <a:p>
            <a:pPr lvl="0"/>
            <a:r>
              <a:rPr lang="ru-RU" sz="2000" b="1" i="1" u="sng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урока – урок закрепления знаний </a:t>
            </a:r>
            <a:endParaRPr lang="ru-RU" sz="2000" b="1" i="1" u="sng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</a:p>
          <a:p>
            <a:pPr lvl="0"/>
            <a:endParaRPr lang="ru-RU" sz="800" b="1" i="1" u="sng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обеспечить в ходе урока закрепление понимания термина «стилизация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69895" algn="ctr"/>
              </a:tabLs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азвивать 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учащихся умение выделять главное, существенное в изображаемом объекте, умение творчески преобразовывать реальный объект в декоративное изображение посредством выполнения творческого задания, сохраняя его узнаваемый внешний облик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eaLnBrk="0" hangingPunct="0">
              <a:buFontTx/>
              <a:buChar char="•"/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</a:t>
            </a:r>
            <a:r>
              <a:rPr lang="ru-RU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285750" marR="23876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развивать волевые качества учащихся, самостоятельность, целеустремленность путем выполнения творческого задания «Птица из пласта»;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eaLnBrk="0" hangingPunct="0"/>
            <a:endParaRPr lang="ru-RU" sz="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hangingPunct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Воспитательная: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воспитывать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ответственность за результаты учебного труда, понимание его значимости посредством объективной оценки, поощрения со стороны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преподавателя и самоконтроля. </a:t>
            </a:r>
            <a:endParaRPr lang="ru-RU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545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1224136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коммуникативно-исполнительских качеств на уроке фортепианного ансамбля в классе специального фортепиано ДШИ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9694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Оценить корректность сформулированных целей </a:t>
            </a:r>
          </a:p>
          <a:p>
            <a:pPr lvl="0"/>
            <a:r>
              <a:rPr lang="ru-RU" sz="2000" b="1" i="1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endParaRPr lang="ru-RU" sz="800" b="1" i="1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Образовательная: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выбрать и закрепить на практике способы достижения ритмической точности  посредством вариативных заданий: ритмических упражнений со счётом и </a:t>
            </a:r>
            <a:r>
              <a:rPr lang="ru-RU" sz="2000" dirty="0" err="1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ритмослогами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подтекстовки и т.д.</a:t>
            </a:r>
          </a:p>
          <a:p>
            <a:pPr lvl="0" algn="just" eaLnBrk="0" hangingPunct="0">
              <a:buFontTx/>
              <a:buChar char="•"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аргументировано и корректно доказывать свою точку зрения по вопросам исполнения изучаемой пьесы;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развивать умение анализировать и точно выбирать упражнения для решения ритмических проблем.</a:t>
            </a:r>
          </a:p>
          <a:p>
            <a:pPr lvl="0" algn="just" eaLnBrk="0" hangingPunct="0">
              <a:buFontTx/>
              <a:buChar char="•"/>
            </a:pPr>
            <a:endParaRPr lang="ru-RU" sz="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lang="ru-RU" sz="20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Воспитательная:</a:t>
            </a:r>
            <a:r>
              <a:rPr lang="ru-RU" sz="2000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buFontTx/>
              <a:buChar char="•"/>
            </a:pP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воспитывать уважительное отношение к партнёру по ансамблю;</a:t>
            </a:r>
          </a:p>
          <a:p>
            <a:pPr lvl="0" algn="just" eaLnBrk="0" hangingPunct="0"/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умение бесконфликтно общаться в процессе работы над произведением.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118024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5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817" y="1340768"/>
            <a:ext cx="8441151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источникам знаний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(Я.А. Коменский, К.Д. Ушинский и др.):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 eaLnBrk="0" hangingPunct="0">
              <a:tabLst>
                <a:tab pos="962025" algn="l"/>
              </a:tabLst>
            </a:pP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Словесные методы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назначение данной группы методов – сообщение информации при помощи слова.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442913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Основные методы – рассказ, беседа, лекция, работа с печатными источниками.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обучаемых заключается в восприятии и осмыслении получаемой информации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7170" name="Picture 2" descr="Разговорная увертюра или коммуникационные правила начала любого разгово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817" y="4583817"/>
            <a:ext cx="4171577" cy="227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воздушный шар чат разговор говорить слово - Пользовательский интерфейс и  жесты Ико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01111"/>
            <a:ext cx="2456888" cy="245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7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5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817" y="1340768"/>
            <a:ext cx="8441151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источникам знаний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(Я.А. Коменский, К.Д. Ушинский и др.):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 eaLnBrk="0" hangingPunct="0">
              <a:tabLst>
                <a:tab pos="962025" algn="l"/>
              </a:tabLs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Наглядные методы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назначение данной группы методов – сообщение учебной информации при помощи различных средств наглядности.</a:t>
            </a:r>
          </a:p>
          <a:p>
            <a:pPr marL="0" lvl="1" algn="just" eaLnBrk="0" hangingPunct="0">
              <a:tabLst>
                <a:tab pos="442913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Наглядные методы используются во взаимосвязи со словесными и практическими методами обучения. Данные методы условно можно подразделить на две большие группы: метод иллюстрации (пособия, плакаты, таблицы, картины) и метод демонстрации (кинофильмы, диафильмы).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Демонстрация люди держат плакаты рабочих с пустым плакатом митинг протеста  за мир или права экоактивисты достойные векторные персонажи | Премиум 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031" y="5194657"/>
            <a:ext cx="4153931" cy="166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Демонстрация люди держат плакаты рабочих с пустым плакатом митинг протеста  за мир или права экоактивисты достойные векторные персонажи | Премиум 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93483" y="5191232"/>
            <a:ext cx="4162485" cy="1666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16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УЧЕБНО–ПРОИЗВОДСТВЕННАЯ ПРАКТИКА – Актюбинский Высший политехнический  колледж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39810"/>
            <a:ext cx="7236296" cy="682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5"/>
            <a:ext cx="8460432" cy="720081"/>
          </a:xfr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817" y="1340768"/>
            <a:ext cx="8441151" cy="4154984"/>
          </a:xfrm>
          <a:prstGeom prst="rect">
            <a:avLst/>
          </a:prstGeom>
          <a:solidFill>
            <a:srgbClr val="FFFFFF">
              <a:alpha val="83922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источникам знаний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(Я.А. Коменский, К.Д. Ушинский и др.):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457200" algn="just" eaLnBrk="0" hangingPunct="0">
              <a:tabLst>
                <a:tab pos="962025" algn="l"/>
              </a:tabLst>
            </a:pP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Практические методы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lvl="1" indent="45720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назначение данной группы методов – в получении информации на основании практических действий, выполненных преподавателем или учащимся. Этим методом формируют практические умения и навыки. </a:t>
            </a:r>
          </a:p>
          <a:p>
            <a:pPr marL="0" lvl="1" indent="45720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методы – упражнения, практические работы.</a:t>
            </a: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обучаемых заключается в осмыслении практических действий преподавателя и собственных практических действий.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УЧЕБНО–ПРОИЗВОДСТВЕННАЯ ПРАКТИКА – Актюбинский Высший политехнический  колледж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69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Центр практик, проектной работы и предпринимательства — Национальный 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92" b="9507"/>
          <a:stretch/>
        </p:blipFill>
        <p:spPr bwMode="auto">
          <a:xfrm>
            <a:off x="0" y="3717032"/>
            <a:ext cx="559214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60432" cy="812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характеру познавательной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(М.Н.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И.Я.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Лернер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008" y="1124744"/>
            <a:ext cx="8441151" cy="34163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tabLst>
                <a:tab pos="962025" algn="l"/>
              </a:tabLst>
            </a:pPr>
            <a:r>
              <a:rPr 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2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Объяснительно-иллюстративные методы. </a:t>
            </a:r>
            <a:endParaRPr lang="ru-RU" sz="2400" b="1" i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метода – организация усвоения информации путем сообщения обучаемым учебного материала и обеспечение его успешного восприятия.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сообщение учебной информации с использованием  различных дидактических средств: слова, пособия, 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презентации и др.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обучаемых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восприятии, осмыслении, запоминании сообщаемой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xmlns="" val="69396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Центр практик, проектной работы и предпринимательства — Национальный 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492" b="9507"/>
          <a:stretch/>
        </p:blipFill>
        <p:spPr bwMode="auto">
          <a:xfrm>
            <a:off x="4473" y="0"/>
            <a:ext cx="559214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221748"/>
            <a:ext cx="3816424" cy="363625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Сберегает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силы учащихся.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требует специальных помещений и средств, кроме доски и мела, да еще простейших наглядных пособий.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Доступно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педагогам разной квалификации.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188640"/>
            <a:ext cx="4501008" cy="636071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Преподнесение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«готовых» знаний.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Низкая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познавательная активность или даже пассивность учащихся.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продуктивной деятельности обучаемых.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затраты энергии педагога.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Слабая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индивидуализация и дифференциация процесса, который рассчитывается на «среднего» ученика.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</a:t>
            </a: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действенных стимулов для побуждения учеников к активной деятельности.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⬇ Скачать картинки Минус, стоковые фото Минус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4351" y="3255354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4351" y="3710749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4351" y="4189779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4351" y="6021288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44008" y="247320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44008" y="980728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44008" y="2104338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44008" y="3221748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44008" y="3962777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44008" y="5445224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99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Что такое производственная практика — Академия СН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50"/>
          <a:stretch/>
        </p:blipFill>
        <p:spPr bwMode="auto">
          <a:xfrm>
            <a:off x="3563888" y="3629128"/>
            <a:ext cx="5580112" cy="32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60432" cy="812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характеру познавательной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(М.Н.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И.Я.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Лернер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008" y="1124744"/>
            <a:ext cx="8441151" cy="2308324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Репродуктивный метод.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метода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формирование навыков и умений использования и применения полученных знаний.</a:t>
            </a: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преподавателя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разработка и применение различных упражнений, использование алгоритмов.</a:t>
            </a: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учащихся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 выполнении действий по образцу.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Учебная практика — Центр практик, проектной работы и предпринимательства —  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06" b="10606"/>
          <a:stretch/>
        </p:blipFill>
        <p:spPr bwMode="auto">
          <a:xfrm>
            <a:off x="-3485" y="3629128"/>
            <a:ext cx="4098184" cy="32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3551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Что такое производственная практика — Академия СНТ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450"/>
          <a:stretch/>
        </p:blipFill>
        <p:spPr bwMode="auto">
          <a:xfrm>
            <a:off x="3563888" y="3629128"/>
            <a:ext cx="5580112" cy="32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2923" y="3710749"/>
            <a:ext cx="3816424" cy="257987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Экономит 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Быстрое восприятие информации.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Прочное усвоение знаний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20226" y="141626"/>
            <a:ext cx="4501008" cy="3642023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Строгая алгоритмизация действий, которая не допускает творческих вольностей, предположений и сомнений.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гибкости, самостоятельности движений.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⬇ Скачать картинки Минус, стоковые фото Минус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2826" y="3797618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2826" y="4322817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242826" y="5373216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97365" y="209085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697365" y="2492896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Учебная практика — Центр практик, проектной работы и предпринимательства —  Национальный исследовательский университет «Высшая школа экономики»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606" b="10606"/>
          <a:stretch/>
        </p:blipFill>
        <p:spPr bwMode="auto">
          <a:xfrm>
            <a:off x="-98837" y="-35584"/>
            <a:ext cx="4098184" cy="3228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46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Навык решения проблем, критическое мышление или поиск решения для решения  проблемы, ответ на вопрос, креативность или воображение, бизнесмен на  мыслительном пузыре соединяет вопросительный знак с решением лампочки. | 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39" b="14647"/>
          <a:stretch/>
        </p:blipFill>
        <p:spPr bwMode="auto">
          <a:xfrm>
            <a:off x="0" y="3284984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60432" cy="812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характеру познавательной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(М.Н.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И.Я.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Лернер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008" y="1124744"/>
            <a:ext cx="8441151" cy="452431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Проблемный метод.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метода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раскрытие в изучаемом учебном материале различных проблем и показ способов их решения.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выявление проблем, которые можно ставить перед обучаемым, формулировка гипотез и показ способов их проверки. Преподаватель может пользоваться словом, логическим рассуждением, анализом.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обучаемых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не только в восприятии, осмыслении и запоминании готовых выводов, но и в прослеживании логики решения проблем, получая эталон научного мышления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37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9415" y="1700808"/>
            <a:ext cx="8845169" cy="50057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14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это логически законченный, целостный, ограниченный определенными рамками времени, отрезок учебно-воспитательного процесса. </a:t>
            </a:r>
          </a:p>
          <a:p>
            <a:pPr lvl="0" indent="342900" algn="just">
              <a:lnSpc>
                <a:spcPct val="114000"/>
              </a:lnSpc>
            </a:pP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включает в себя следующие элементы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учебно-воспитательного процесса:</a:t>
            </a: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 </a:t>
            </a: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</a:t>
            </a: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средства </a:t>
            </a:r>
          </a:p>
          <a:p>
            <a:pPr marL="342900" lvl="0" indent="-342900" algn="just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методы</a:t>
            </a: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9414" y="332656"/>
            <a:ext cx="8845169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Ф</a:t>
            </a: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орма </a:t>
            </a:r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организации учебно-воспитательного процесса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Навык решения проблем, критическое мышление или поиск решения для решения  проблемы, ответ на вопрос, креативность или воображение, бизнесмен на  мыслительном пузыре соединяет вопросительный знак с решением лампочки. | 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339" b="14647"/>
          <a:stretch/>
        </p:blipFill>
        <p:spPr bwMode="auto">
          <a:xfrm>
            <a:off x="-27612" y="1995515"/>
            <a:ext cx="9144000" cy="3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18219" y="180786"/>
            <a:ext cx="9171612" cy="1577996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Развивает творческое мышление, навыки самообучения, самоконтроля.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Формирует навыки исследовательской деятельности.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6147" y="5753583"/>
            <a:ext cx="9199223" cy="95410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 подходит в случае, если имеется определенная образовательная база </a:t>
            </a: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⬇ Скачать картинки Минус, стоковые фото Минус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33847" y="255963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33847" y="1281953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64556" y="5851091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3624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Поиск информации о мирах в интернете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" t="12257" r="4275" b="11353"/>
          <a:stretch/>
        </p:blipFill>
        <p:spPr bwMode="auto">
          <a:xfrm>
            <a:off x="4906" y="2707028"/>
            <a:ext cx="525658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60432" cy="812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характеру познавательной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(М.Н.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И.Я.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Лернер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008" y="1124744"/>
            <a:ext cx="8441151" cy="415498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ru-RU" sz="2400" b="1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b="1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Частично-поисковый или эвристический метод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назначение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постепенная подготовка обучаемых к самостоятельной постановке и решению проблем.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Деятельность преподавателя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подводит обучаемых к постановке проблемы, показывает им, как необходимо находить доказательства, делать выводы из приведенных фактов.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обучаемых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заключается в активном участии в эвристических беседах, в овладении приемами анализа учебного материала.</a:t>
            </a:r>
          </a:p>
        </p:txBody>
      </p:sp>
    </p:spTree>
    <p:extLst>
      <p:ext uri="{BB962C8B-B14F-4D97-AF65-F5344CB8AC3E}">
        <p14:creationId xmlns:p14="http://schemas.microsoft.com/office/powerpoint/2010/main" xmlns="" val="259638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иск информации о мирах в интернете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67" t="12257" r="4275" b="11353"/>
          <a:stretch/>
        </p:blipFill>
        <p:spPr bwMode="auto">
          <a:xfrm>
            <a:off x="276384" y="-16061"/>
            <a:ext cx="8676456" cy="6893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649966"/>
            <a:ext cx="8700015" cy="3970318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 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учатся самостоятельно добывают новые знания,   применять  их исходя из уже имеющегося опыта.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Способствует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формированию своей точки зрения, своей позиции, </a:t>
            </a:r>
          </a:p>
          <a:p>
            <a:pPr algn="just">
              <a:spcAft>
                <a:spcPts val="0"/>
              </a:spcAft>
            </a:pPr>
            <a:r>
              <a:rPr lang="ru-RU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Активизирует 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мыслительную деятельность учащихся, повышает их интерес к  прочному  усвоению материала, к развитию мышления и способностей учащихся.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09371"/>
            <a:ext cx="7092280" cy="181588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этого метода зависит от уровня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развития учащихся, особенно от сформированности их познавательных способностей.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⬇ Скачать картинки Минус, стоковые фото Минус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366188" y="2763450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366188" y="3987462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368851" y="4858451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2411760" y="192726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97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Юзабилити исследования - методы исследования цифровых продуктов |  USABILITYLAB г.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1214" y="1444102"/>
            <a:ext cx="775873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460432" cy="812052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962025" algn="l"/>
              </a:tabLst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 характеру познавательной деятельности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(М.Н.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Скаткин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И.Я. </a:t>
            </a:r>
            <a:r>
              <a:rPr lang="ru-RU" sz="2400" dirty="0" err="1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Лернер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др.):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0008" y="1124744"/>
            <a:ext cx="8441151" cy="378565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962025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Исследовательский метод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lang="ru-RU" sz="2400" b="1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Основное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содержание метода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обеспечить овладение обучаемых методом научного познания, развить и сформировать у них черты творческой деятельности.</a:t>
            </a: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преподавателя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предъявление обучаемым новых для них проблем и постановка исследовательских заданий.</a:t>
            </a:r>
          </a:p>
          <a:p>
            <a:pPr lvl="0" algn="just" eaLnBrk="0" hangingPunct="0">
              <a:tabLst>
                <a:tab pos="962025" algn="l"/>
              </a:tabLst>
            </a:pP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400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Деятельность </a:t>
            </a:r>
            <a:r>
              <a:rPr lang="ru-RU" sz="2400" u="sng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обучаемых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освоение ими приемов самостоятельной постановки проблем, нахождение способов их решения.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406646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Юзабилити исследования - методы исследования цифровых продуктов |  USABILITYLAB г.Моск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423" y="1432338"/>
            <a:ext cx="7758737" cy="544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7688" y="2476357"/>
            <a:ext cx="8700015" cy="440120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Овладевают  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понятиями, представлениями.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находят  пути  разрешения проблемы.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описать факты, явления с применением общепризнанной техно­логии.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анализируют факты и явления, вычленяют  из них общее и частное,   случайное и закономерное.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Выстраивают 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доказательства и дают  опровержение.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51720" y="109371"/>
            <a:ext cx="7092280" cy="181588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Применение этого метода зависит от уровня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развития учащихся, особенно от сформированности их познавательных способностей.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⬇ Скачать картинки Минус, стоковые фото Минус в хорошем качестве |  Depositphot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316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60375" y="2525229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60375" y="2998702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60375" y="3861048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2411760" y="192726"/>
            <a:ext cx="370630" cy="3600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60375" y="4666348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60375" y="5962596"/>
            <a:ext cx="432048" cy="43204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1256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музыкального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75" y="1246762"/>
            <a:ext cx="8441151" cy="193899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Метод контрастных сопоставлений (О. П.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Радынова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</a:p>
          <a:p>
            <a:pPr lvl="0" algn="just" eaLnBrk="0" hangingPunct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Контрастные произведения одного жанра, пьесы с одинаковыми названиями, контрастные произведения в пределах одного настроения, сравнение различных вариантов интерпретации одного произведения. 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5175" y="3501008"/>
            <a:ext cx="8441151" cy="193899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Метод уподобления характеру звучания </a:t>
            </a:r>
          </a:p>
          <a:p>
            <a:pPr lvl="0" algn="just" eaLnBrk="0" hangingPunct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Виды уподобления музыки:</a:t>
            </a:r>
          </a:p>
          <a:p>
            <a:pPr lvl="0" algn="just" eaLnBrk="0" hangingPunct="0"/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Моторно-двигательное, тактильное, словесное, вокальное, мимическое, темброво-инструментальное, цветовое, интонационное, </a:t>
            </a:r>
            <a:r>
              <a:rPr lang="ru-RU" sz="24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полихудожественное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6681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8640"/>
            <a:ext cx="9144000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Методы музыкального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3999" cy="551330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музыкального обобщения (Э. Б. Абдуллин)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забегания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вперед и возвращения  к пройденному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Кабалевский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эмоциональной драматургии (Э.Б. Абдуллин)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эмоционального воздействия 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Г. Дмитриева, Н. </a:t>
            </a:r>
            <a:r>
              <a:rPr lang="ru-RU" sz="2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М.Черноиваненко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 сопереживания (</a:t>
            </a:r>
            <a:r>
              <a:rPr lang="ru-RU" sz="2200" kern="1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А. Мелик-Пашаев)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1877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Методы стимулирования музыкальной деятельности 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 Г. Дмитриева, Н.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М.Черноиваненко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lvl="0" indent="-457200" algn="just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1877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Игровой метод (А. Н. Зимина, О. П. </a:t>
            </a:r>
            <a:r>
              <a:rPr lang="ru-RU" sz="22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Радынова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Л. В. Школяр) </a:t>
            </a:r>
          </a:p>
          <a:p>
            <a:pPr marL="457200" lvl="0" indent="-457200" algn="just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1877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интонационно-стилевого постижения музыки (Л. В. Школяр)</a:t>
            </a:r>
          </a:p>
          <a:p>
            <a:pPr marL="457200" lvl="0" indent="-457200" algn="just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18770" algn="l"/>
              </a:tabLst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Метод наблюдения за музыкой (Б. В. Асафьев)</a:t>
            </a:r>
          </a:p>
          <a:p>
            <a:pPr marL="457200" lvl="0" indent="-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Метод сочинения сочиненного (В. О. Усачева)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353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9808" y="686050"/>
            <a:ext cx="8441151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Выбор методов обучения зависит: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3954" y="1842574"/>
            <a:ext cx="8441151" cy="83099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общих целей образования, воспитания и развития учащихся, ведущих установок современной дидактики;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3955" y="2856761"/>
            <a:ext cx="8441151" cy="46166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особенностей содержания и методов данной науки;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955" y="3501616"/>
            <a:ext cx="8457365" cy="46166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целей, задач и содержания материала конкретного урока;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3955" y="4159151"/>
            <a:ext cx="8467004" cy="83099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возрастных особенностей учащихся, от уровня их реальных познавательных возможностей;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3955" y="5157192"/>
            <a:ext cx="8467004" cy="1200329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lvl="0" indent="-457200" algn="just" eaLnBrk="0" hangingPunct="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 возможностей и особенностей преподавателя, уровня теоретической и практической подготовленности, методического мастерства, личностных качеств.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95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2961" y="569069"/>
            <a:ext cx="6505207" cy="626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Средства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653120" y="2324033"/>
            <a:ext cx="8928992" cy="46807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>
                <a:latin typeface="Times New Roman" panose="02020603050405020304" pitchFamily="18" charset="0"/>
                <a:ea typeface="Calibri" panose="020F0502020204030204" pitchFamily="34" charset="0"/>
              </a:rPr>
              <a:t> Все средства обучения делятся на материальные и идеальные. 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 flipV="1">
            <a:off x="10862984" y="2348880"/>
            <a:ext cx="45719" cy="8864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33040" y="6453336"/>
            <a:ext cx="6731416" cy="8864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252" y="1282113"/>
            <a:ext cx="7326560" cy="486844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Материальные средства обучения 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1.Технические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обучения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2.Учебно-методическое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Идеальные средства</a:t>
            </a: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Художественные средства (произведения искусства и иные достижения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культуры)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Средства наглядности (плоскостная наглядность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Средства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общения (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вербальные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– речь;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невербальные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средства –мимика, пластика, перемещение в пространстве и др.)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7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0612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800100" algn="l"/>
              </a:tabLst>
            </a:pP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познавательной деятельности учащихся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894" y="1345331"/>
            <a:ext cx="8460432" cy="144655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42900" algn="just">
              <a:tabLst>
                <a:tab pos="800100" algn="l"/>
              </a:tabLst>
            </a:pPr>
            <a:r>
              <a:rPr lang="ru-RU" sz="2200" i="1" u="sng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Индивидуальная форма организации познавательной деятельности</a:t>
            </a: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это форма при которой познавательная задача поставлена перед каждым учеником и решается индивидуальными усилиями каждого.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788025" y="2791881"/>
            <a:ext cx="4355976" cy="10488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000" b="1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общения</a:t>
            </a: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eaLnBrk="0" hangingPunct="0">
              <a:tabLst>
                <a:tab pos="800100" algn="l"/>
              </a:tabLst>
            </a:pPr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– ученик. Ученик – учебник</a:t>
            </a:r>
          </a:p>
        </p:txBody>
      </p:sp>
      <p:pic>
        <p:nvPicPr>
          <p:cNvPr id="4098" name="Picture 2" descr="Педагогический конфликт: как учителю вести себя с учеником — Я 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8455"/>
            <a:ext cx="7599265" cy="37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894" y="2797283"/>
            <a:ext cx="4402130" cy="409342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учитывать индивидуальные особенности учащегося;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 дифференцированное обучение;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Развивает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самостоятельность;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Позволяет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проверить результаты работы каждого.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формирует навыки социального общения;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Требует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большей подготовки от учителя;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</a:t>
            </a:r>
            <a:r>
              <a:rPr lang="ru-RU" sz="2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способствует формированию коллективизма.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0667" y="2857886"/>
            <a:ext cx="330986" cy="330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0667" y="4408058"/>
            <a:ext cx="330986" cy="330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0667" y="3527648"/>
            <a:ext cx="330986" cy="330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0667" y="4077072"/>
            <a:ext cx="330986" cy="330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32579" y="5052263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4720" y="5619020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4247" y="6241318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60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5"/>
            <a:ext cx="8460432" cy="216023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" indent="0" algn="just">
              <a:buNone/>
            </a:pPr>
            <a:r>
              <a:rPr lang="ru-RU" sz="3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Цель</a:t>
            </a:r>
            <a:r>
              <a:rPr lang="ru-RU" sz="34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– </a:t>
            </a:r>
            <a:r>
              <a:rPr lang="ru-RU" sz="34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прогнозируемый </a:t>
            </a:r>
            <a:r>
              <a:rPr lang="ru-RU" sz="34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преподавателем  результат; </a:t>
            </a:r>
            <a:r>
              <a:rPr lang="ru-RU" sz="34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образовательный продукт, который должен быть достигнут к концу </a:t>
            </a:r>
            <a:r>
              <a:rPr lang="ru-RU" sz="34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урока.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2873286"/>
            <a:ext cx="4572000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" indent="0">
              <a:buNone/>
            </a:pPr>
            <a:r>
              <a:rPr lang="ru-RU" sz="32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Она должна быть: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четкой</a:t>
            </a:r>
            <a:r>
              <a:rPr lang="ru-RU" sz="32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sz="3200" dirty="0" smtClean="0">
              <a:solidFill>
                <a:srgbClr val="373B4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понятной</a:t>
            </a:r>
            <a:r>
              <a:rPr lang="ru-RU" sz="32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достижимой</a:t>
            </a:r>
            <a:r>
              <a:rPr lang="ru-RU" sz="32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проверяемой</a:t>
            </a:r>
            <a:r>
              <a:rPr lang="ru-RU" sz="32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marL="50292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</a:t>
            </a:r>
            <a:r>
              <a:rPr lang="ru-RU" sz="3200" dirty="0" smtClean="0">
                <a:solidFill>
                  <a:srgbClr val="373B4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онкретной.</a:t>
            </a:r>
            <a:endParaRPr lang="ru-RU" sz="2800" dirty="0"/>
          </a:p>
        </p:txBody>
      </p:sp>
      <p:pic>
        <p:nvPicPr>
          <p:cNvPr id="3086" name="Picture 14" descr="Наклейка Цель для презентации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56592" y="2492896"/>
            <a:ext cx="5655102" cy="380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0613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06127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800100" algn="l"/>
              </a:tabLst>
            </a:pPr>
            <a:r>
              <a:rPr lang="ru-RU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Формы организации познавательной деятельности учащихся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894" y="1345331"/>
            <a:ext cx="8460432" cy="120032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342900" algn="just">
              <a:tabLst>
                <a:tab pos="800100" algn="l"/>
              </a:tabLst>
            </a:pPr>
            <a:r>
              <a:rPr lang="ru-RU" sz="2400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Фронтальная форма организации познавательной деятельности</a:t>
            </a: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имеет место когда ставиться общая задача для всех учащихся и решается в их совместной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04049" y="2669436"/>
            <a:ext cx="413995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hangingPunct="0">
              <a:tabLst>
                <a:tab pos="800100" algn="l"/>
              </a:tabLst>
            </a:pPr>
            <a:r>
              <a:rPr lang="ru-RU" sz="2400" b="1" i="1" dirty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общения</a:t>
            </a: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lvl="0" algn="ctr" eaLnBrk="0" hangingPunct="0">
              <a:tabLst>
                <a:tab pos="800100" algn="l"/>
              </a:tabLst>
            </a:pPr>
            <a:r>
              <a:rPr lang="ru-RU" sz="24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Учитель –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</a:t>
            </a:r>
            <a:endParaRPr lang="ru-RU" sz="2400" b="1" dirty="0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098" name="Picture 2" descr="Педагогический конфликт: как учителю вести себя с учеником — Я Учи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18455"/>
            <a:ext cx="7599265" cy="37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85894" y="2797283"/>
            <a:ext cx="4402130" cy="34163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hangingPunct="0">
              <a:tabLst>
                <a:tab pos="8001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учителя и учащегося.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Нет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учета индивидуальных особенностей;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позволяет осуществлять дифференцированное обучение;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Задает один темп работы;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800100" algn="l"/>
              </a:tabLst>
            </a:pP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Рассчитана на один уровень подготовки.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117" t="9056" r="4884" b="9085"/>
          <a:stretch/>
        </p:blipFill>
        <p:spPr bwMode="auto">
          <a:xfrm>
            <a:off x="40667" y="2857886"/>
            <a:ext cx="330986" cy="3309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4247" y="3622318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0667" y="4401441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0667" y="5081501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Более 25 900 работ на тему «знак минус»: стоковые фото, картинки и  изображения royalty-free - i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95" t="8417" r="52470" b="9725"/>
          <a:stretch/>
        </p:blipFill>
        <p:spPr bwMode="auto">
          <a:xfrm>
            <a:off x="40666" y="5485451"/>
            <a:ext cx="322879" cy="3136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638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Группа людей, изучающих курс фотографии дистанционно.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0" y="646823"/>
            <a:ext cx="9144160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448" y="188640"/>
            <a:ext cx="8496944" cy="34163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42900" algn="just" eaLnBrk="0" hangingPunct="0">
              <a:tabLst>
                <a:tab pos="800100" algn="l"/>
              </a:tabLst>
            </a:pPr>
            <a:r>
              <a:rPr lang="ru-RU" sz="2400" i="1" u="sng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Групповая форма организации познавательной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>
              <a:tabLst>
                <a:tab pos="800100" algn="l"/>
              </a:tabLst>
            </a:pPr>
            <a:r>
              <a:rPr lang="ru-RU" sz="24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Групповой формой познавательной деятельности является организация таких учебных занятий, при которых единая познавательная задача ставится перед отдельной группой школьников. Величина группы различна, в зависимости от содержания и характера работы, она колеблется от 2 до 6 человек, но не более ибо в более многочисленных группах невозможно обеспечить активную работу всех членов группы.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133082"/>
            <a:ext cx="9144000" cy="624786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В.В. Котов,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исследовавший групповую деятельность учащихся на уроке, так определил ее составляющие.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Предварительная подготовка учащихся к выполнению группового задания, постановка учебных задач, краткий инструктаж учителя.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Обсуждение и составление плана выполнения учебного задания в группе, определение способов его решения (ориентировочная деятельность), распределение обязанностей.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Работа по выполнению учебного задания.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Наблюдение учителя и корректировка работы группы и отдельных учащихся.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Взаимная проверка и контроль за выполнением задания в группе.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Сообщение учащихся по вызову учителя о полученных результатах, общая дискуссия в классе под руководством учителя, дополнения и исправления, дополнительная информация учителя и формулировка окончательных выводов.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Индивидуальная оценка работы группы и класса в целом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010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Достоинства: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Активизирует познавательную деятельность;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Развивает самостоятельность;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Формирует навыки социального общения;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Позволяет учитывать индивидуальные особенности учащихся;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8001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Помогает организовать взаимопомощь.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Финансовый контроль - Современные технологии управл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80" r="5714"/>
          <a:stretch/>
        </p:blipFill>
        <p:spPr bwMode="auto">
          <a:xfrm>
            <a:off x="18684" y="0"/>
            <a:ext cx="912531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16632"/>
            <a:ext cx="4572000" cy="4399409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контроля: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Предварительный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Периодический  </a:t>
            </a:r>
            <a:endParaRPr lang="ru-RU" sz="2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Тематический  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Итоговый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Отсроченный</a:t>
            </a:r>
            <a:r>
              <a:rPr lang="ru-RU" sz="2800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Л.П.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Крившенко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,М.Е. </a:t>
            </a:r>
            <a:r>
              <a:rPr lang="ru-RU" i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Вайндорф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-Сысоева и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др.</a:t>
            </a:r>
            <a:endParaRPr lang="ru-RU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132856"/>
            <a:ext cx="4355976" cy="2523768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Фронтальная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Индивидуальная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Комбинированная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Самоконтроль</a:t>
            </a:r>
          </a:p>
          <a:p>
            <a:pPr marL="45720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Б.П. Есипова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437112"/>
            <a:ext cx="4572000" cy="2431435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контроля: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Устный 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Письменный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</a:p>
          <a:p>
            <a:pPr marL="45720"/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П.И. </a:t>
            </a:r>
            <a:r>
              <a:rPr lang="ru-RU" sz="2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Пидкасистый</a:t>
            </a:r>
            <a:endParaRPr lang="ru-RU" sz="2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0070" indent="-514350">
              <a:buFont typeface="+mj-lt"/>
              <a:buAutoNum type="arabicPeriod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99691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Структура и типология урока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75" y="1246762"/>
            <a:ext cx="8441151" cy="38483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42900" algn="just" eaLnBrk="0" hangingPunct="0">
              <a:lnSpc>
                <a:spcPct val="114000"/>
              </a:lnSpc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И.Ф. Харламов, Ю. </a:t>
            </a:r>
            <a:r>
              <a:rPr lang="ru-RU" sz="2400" dirty="0" err="1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Конаржевский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ряд других ученых в основу классификации современного урока положили </a:t>
            </a:r>
            <a:r>
              <a:rPr lang="ru-RU" sz="24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дидактические цели обучения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lang="ru-RU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4000"/>
              </a:lnSpc>
              <a:buFont typeface="Wingdings" pitchFamily="2" charset="2"/>
              <a:buChar char="ü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Комбинированный урок;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4000"/>
              </a:lnSpc>
              <a:buFont typeface="Wingdings" pitchFamily="2" charset="2"/>
              <a:buChar char="ü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усвоения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новых знаний;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4000"/>
              </a:lnSpc>
              <a:buFont typeface="Wingdings" pitchFamily="2" charset="2"/>
              <a:buChar char="ü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закрепления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изучаемого материала;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4000"/>
              </a:lnSpc>
              <a:buFont typeface="Wingdings" pitchFamily="2" charset="2"/>
              <a:buChar char="ü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повторения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4000"/>
              </a:lnSpc>
              <a:buFont typeface="Wingdings" pitchFamily="2" charset="2"/>
              <a:buChar char="ü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систематизации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обобщения нового материала;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lnSpc>
                <a:spcPct val="114000"/>
              </a:lnSpc>
              <a:buFont typeface="Wingdings" pitchFamily="2" charset="2"/>
              <a:buChar char="ü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Урок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проверки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оценки знаний.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8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Комбинированный урок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314" y="1986842"/>
            <a:ext cx="8441151" cy="346043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Организационный этап.</a:t>
            </a: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Этап проверки домашнего задания.</a:t>
            </a: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Этап всесторонней проверки знаний.</a:t>
            </a: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Этап подготовки учащихся к активному усвоению знаний.</a:t>
            </a: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5. Этап усвоения новых знаний.</a:t>
            </a: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6. Этап закрепления новых знаний.</a:t>
            </a:r>
          </a:p>
          <a:p>
            <a:pPr lvl="0">
              <a:lnSpc>
                <a:spcPct val="114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7. Этап информации учащихся о домашнем задании и инструктажу по его выполнению.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123" y="1025220"/>
            <a:ext cx="8453535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освоение какой-либо небольшой темы в течение только одного урока. 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41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06182" y="116632"/>
            <a:ext cx="8441151" cy="193899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Организационный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этап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очень кратковременный этап урока, 1-2 мин. Он определяет весь психологический настрой урока.</a:t>
            </a:r>
            <a:r>
              <a:rPr lang="ru-RU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 этого этапа зависит эффективность всего учебного процесса на уроке: он создает определенный настрой, выполняет мотивирующую функцию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852920" y="4221088"/>
            <a:ext cx="6400800" cy="347472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06181" y="2204864"/>
            <a:ext cx="8441151" cy="44140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Особенностями </a:t>
            </a:r>
            <a:r>
              <a:rPr lang="ru-RU" sz="2400" b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начала  урока являются: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рифмованное начало урока;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элементами театрализации;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загадки;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эпиграфа к уроку;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высказывания выдающихся людей, относящихся к теме урока;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пословицы, поговорки, относящейся к теме урока;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 постановки учебной задачи, проблемного вопроса, создания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75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проблемной ситуации.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65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усвоения нового материала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314" y="1986842"/>
            <a:ext cx="8441151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42900" algn="just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Организационный этап.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Этап подготовки учащихся к активному, сознательному усвоению знаний.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Этап усвоения новых знаний.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Этап закрепления новых знаний.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Этап информации учащихся о домашнем задании и инструктажу по его выполнению. 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121" y="1166787"/>
            <a:ext cx="8453535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новых знаний.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1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95536" y="1041062"/>
            <a:ext cx="8424936" cy="55436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Лови ошибку</a:t>
            </a:r>
            <a:endParaRPr lang="ru-RU" sz="51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base"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1)Объясняя материал, учитель допускает ошибку</a:t>
            </a:r>
          </a:p>
          <a:p>
            <a:pPr marL="45720" indent="0" fontAlgn="base"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Ученик получает текст со специально допущенными ошибками</a:t>
            </a:r>
          </a:p>
          <a:p>
            <a:pPr marL="45720" indent="0">
              <a:buNone/>
            </a:pP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Вопрос  к  тексту </a:t>
            </a:r>
          </a:p>
          <a:p>
            <a:pPr marL="45720" indent="0"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изучением учебного текста ребятам ставиться задача: составить к  нему ряд вопросов</a:t>
            </a:r>
          </a:p>
          <a:p>
            <a:pPr marL="45720" indent="0">
              <a:buNone/>
            </a:pP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Просмотр </a:t>
            </a:r>
            <a:r>
              <a:rPr lang="ru-RU" sz="5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видеофрагментов по </a:t>
            </a: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изучаемым темам</a:t>
            </a:r>
          </a:p>
          <a:p>
            <a:pPr marL="45720" indent="0" fontAlgn="base">
              <a:buNone/>
            </a:pPr>
            <a:r>
              <a:rPr lang="ru-RU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без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</a:t>
            </a:r>
          </a:p>
          <a:p>
            <a:pPr marL="45720" indent="0" fontAlgn="base">
              <a:buNone/>
            </a:pP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с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 до просмотра</a:t>
            </a:r>
          </a:p>
          <a:p>
            <a:pPr marL="45720" indent="0" fontAlgn="base">
              <a:buNone/>
            </a:pP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с </a:t>
            </a: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заданием после просмотра</a:t>
            </a:r>
          </a:p>
          <a:p>
            <a:pPr marL="45720" indent="0">
              <a:buNone/>
            </a:pPr>
            <a:r>
              <a:rPr lang="ru-RU" sz="51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Сравнение </a:t>
            </a:r>
          </a:p>
          <a:p>
            <a:pPr marL="45720" indent="0">
              <a:buNone/>
            </a:pPr>
            <a:r>
              <a:rPr lang="ru-RU" sz="5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нового материала через сравнение двух и более процессов, объектов и т.д</a:t>
            </a:r>
            <a:r>
              <a:rPr lang="ru-RU" sz="51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5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84731917"/>
              </p:ext>
            </p:extLst>
          </p:nvPr>
        </p:nvGraphicFramePr>
        <p:xfrm>
          <a:off x="7411364" y="6780332"/>
          <a:ext cx="132436" cy="2045422"/>
        </p:xfrm>
        <a:graphic>
          <a:graphicData uri="http://schemas.openxmlformats.org/drawingml/2006/table">
            <a:tbl>
              <a:tblPr/>
              <a:tblGrid>
                <a:gridCol w="132436">
                  <a:extLst>
                    <a:ext uri="{9D8B030D-6E8A-4147-A177-3AD203B41FA5}">
                      <a16:colId xmlns:a16="http://schemas.microsoft.com/office/drawing/2014/main" xmlns="" val="36497861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00" dirty="0">
                          <a:effectLst/>
                          <a:latin typeface="inherit"/>
                        </a:rPr>
                        <a:t>Вопрос к тексту</a:t>
                      </a:r>
                    </a:p>
                  </a:txBody>
                  <a:tcPr marL="53518" marR="53518" marT="32111" marB="32111" anchor="ctr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80692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flipH="1" flipV="1">
            <a:off x="10287000" y="3386221"/>
            <a:ext cx="621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6732498" flipV="1">
            <a:off x="8317451" y="-4593139"/>
            <a:ext cx="6512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60648"/>
            <a:ext cx="64087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Объяснение нового материала 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17294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19532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III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закрепления нового материала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1366" y="3573463"/>
            <a:ext cx="8441151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42900" algn="just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1.Организационный этап.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2.Этап подготовки учащихся к активному усвоению знаний.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3.Этап закрепления знаний.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4.Этап информации учащихся о домашнем задании и инструктажу по его выполнению.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175" y="1684949"/>
            <a:ext cx="845353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и осмысление изученного.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35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5"/>
            <a:ext cx="8460432" cy="129614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Познавательный аспект ТЦУ</a:t>
            </a:r>
          </a:p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(триединая цель урока)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76" y="1772816"/>
            <a:ext cx="844115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>
              <a:tabLst>
                <a:tab pos="571500" algn="l"/>
              </a:tabLst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аспект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Складывается из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выполнения следующих требований: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Учить и научить каждого ученика самостоятельно добывать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знания;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Осуществлять выполнение главных требований к овладению знаниями: полноты, глубины, осознанности, систематичности, гибкости, прочности,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оперативности;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навыки – точные, безошибочно выполняемые действия, доведенные в силу многократного повторения до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автоматизма;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Формировать умения – сочетание знаний и навыков, которые обеспечивают успешное выполнение деятельности.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665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4294967295"/>
          </p:nvPr>
        </p:nvSpPr>
        <p:spPr>
          <a:xfrm>
            <a:off x="395536" y="1041062"/>
            <a:ext cx="8424936" cy="554363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marL="4572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Своя опора</a:t>
            </a:r>
            <a:endParaRPr lang="ru-RU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just"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составляет свой собственный опорный конспект по новому материалу (возможно и как закрепление по пройденным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темам).</a:t>
            </a:r>
            <a:endParaRPr lang="ru-RU" sz="6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Повторяем с контролем</a:t>
            </a:r>
          </a:p>
          <a:p>
            <a:pPr marL="45720" indent="0" algn="just"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составляют серию контрольных вопросов  к изученному на уроке материалу.</a:t>
            </a:r>
          </a:p>
          <a:p>
            <a:pPr marL="4572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Свои примеры</a:t>
            </a:r>
          </a:p>
          <a:p>
            <a:pPr marL="45720" indent="0" algn="just"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Ученики подготавливают свои примеры к новому материалу.</a:t>
            </a:r>
          </a:p>
          <a:p>
            <a:pPr marL="45720" indent="0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Дай информацию</a:t>
            </a:r>
          </a:p>
          <a:p>
            <a:pPr marL="45720" indent="0" algn="just"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Извлечь всю информацию из представленного </a:t>
            </a:r>
            <a:r>
              <a:rPr lang="ru-RU" sz="6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</a:p>
          <a:p>
            <a:pPr marL="45720" indent="0" algn="just">
              <a:buNone/>
            </a:pPr>
            <a:r>
              <a:rPr lang="ru-RU" sz="6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Восстанови текст</a:t>
            </a:r>
            <a:endParaRPr lang="ru-RU" sz="6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6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восстановите текст из перепутанных неполных фрагментов, в виде текстов на разных карточках.</a:t>
            </a:r>
          </a:p>
          <a:p>
            <a:pPr marL="45720" indent="0">
              <a:buNone/>
            </a:pPr>
            <a:endParaRPr lang="ru-RU"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7411364" y="6780332"/>
          <a:ext cx="132436" cy="2045422"/>
        </p:xfrm>
        <a:graphic>
          <a:graphicData uri="http://schemas.openxmlformats.org/drawingml/2006/table">
            <a:tbl>
              <a:tblPr/>
              <a:tblGrid>
                <a:gridCol w="132436">
                  <a:extLst>
                    <a:ext uri="{9D8B030D-6E8A-4147-A177-3AD203B41FA5}">
                      <a16:colId xmlns:a16="http://schemas.microsoft.com/office/drawing/2014/main" xmlns="" val="36497861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sz="1000" dirty="0">
                          <a:effectLst/>
                          <a:latin typeface="inherit"/>
                        </a:rPr>
                        <a:t>Вопрос к тексту</a:t>
                      </a:r>
                    </a:p>
                  </a:txBody>
                  <a:tcPr marL="53518" marR="53518" marT="32111" marB="32111" anchor="ctr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55806924"/>
                  </a:ext>
                </a:extLst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 flipH="1" flipV="1">
            <a:off x="10287000" y="3386221"/>
            <a:ext cx="62170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 rot="6732498" flipV="1">
            <a:off x="8317451" y="-4593139"/>
            <a:ext cx="651207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75656" y="260648"/>
            <a:ext cx="6408712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материала </a:t>
            </a:r>
            <a:endParaRPr lang="ru-RU" sz="3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2122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IV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повторения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75" y="2781709"/>
            <a:ext cx="8441151" cy="2677656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Организационный этап.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Этап подготовки учащихся к активному, сознательному усвоению знаний.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Этап повторения знаний. </a:t>
            </a:r>
          </a:p>
          <a:p>
            <a:pPr lvl="0"/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Этап информации учащихся о домашнем задании и инструктажу по его выполнению.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05175" y="1067252"/>
            <a:ext cx="8453535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предотвращение забывания материала, углубление о ранее изученном и уточнение приобретенных знаний 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435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273357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систематизации и обобщении изученного  материала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5175" y="2781709"/>
            <a:ext cx="8441151" cy="397031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indent="342900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Организационный этап.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Этап подготовки учащихся к активному, сознательному усвоению знаний.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Этап обобщения и систематизации изученного материала.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(Образуется за счет времени, отведенного в комбинированном уроке на осуществление 2,3,5,6 этапов).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342900" algn="just" eaLnBrk="0" hangingPunct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Этап информации учащихся о домашнем задании и инструктажу по его выполнению. </a:t>
            </a:r>
            <a:endParaRPr lang="ru-RU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5175" y="1620629"/>
            <a:ext cx="8453535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3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и систематизация приобретенных знаний .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Урок проверки и оценки знаний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2033" y="1124744"/>
            <a:ext cx="8441151" cy="3108543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Организационный этап.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2. Этап подготовки учащихся к активному, сознательному усвоению знаний.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Этап всесторонней проверки изученного материала. </a:t>
            </a:r>
          </a:p>
          <a:p>
            <a:pPr lvl="0"/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Этап информации учащихся о домашнем задании и инструктажу по его выполнению. </a:t>
            </a:r>
          </a:p>
        </p:txBody>
      </p:sp>
    </p:spTree>
    <p:extLst>
      <p:ext uri="{BB962C8B-B14F-4D97-AF65-F5344CB8AC3E}">
        <p14:creationId xmlns:p14="http://schemas.microsoft.com/office/powerpoint/2010/main" xmlns="" val="117751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4496" y="234890"/>
            <a:ext cx="8441151" cy="237468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750"/>
              </a:spcAft>
            </a:pP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Сoвременный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урoк</a:t>
            </a: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урoк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нaпрaвленный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фoрмирoвaние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рaзвитие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универсaльных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учебных действий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oбучaющихся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урoк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кoтoрый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хaрaктеризуется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системнo-деятельнoстным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пoдхoдoм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реaлизaции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всех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егo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кoмпoнентoв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 flipH="1">
            <a:off x="12773000" y="4941167"/>
            <a:ext cx="2672208" cy="186774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45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129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Принципы проектирования современного урока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894" y="1556792"/>
            <a:ext cx="8441151" cy="39817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Изменение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пaрaдигмы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oбрaзoвaния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oт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знaниевoй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деятельнoстнoй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Изменение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сoдержaния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oбрaзoвaния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фoрм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приемoв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метoдoв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технoлoгий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Изменение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педaгoгическoй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пoзиции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«ученик-учитель»;</a:t>
            </a:r>
            <a:endParaRPr lang="ru-RU" sz="2400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Фoрмирoвaние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внутренних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мoтивoв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деятельнoсти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ученикa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Личнoстнoе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целепoлaгaние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личнoстнoе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сoдержaние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мaтериaлa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6. Рефлексия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результaтoв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oбрaзoвaтельнoй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деятельнoсти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35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129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 планируемые результаты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1424" y="1556792"/>
            <a:ext cx="8441151" cy="474591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воспитание российской гражданской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идентичности</a:t>
            </a:r>
            <a:endParaRPr lang="ru-RU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ответственного отношения к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учению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целостного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мировоззрения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уважительного к </a:t>
            </a: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другому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человеку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освоение социальных норм, правил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поведения</a:t>
            </a:r>
            <a:endParaRPr lang="ru-RU" sz="2400" kern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коммуникативной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компетентности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эстетического сознания через освоение художественного наследия народов России и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мира</a:t>
            </a:r>
          </a:p>
          <a:p>
            <a:pPr marL="342900" lvl="0" indent="-34290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формирование ценности здорового и безопасного образа жизни</a:t>
            </a:r>
            <a:endParaRPr lang="ru-RU" sz="2400" kern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auto"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82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129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 планируемые результаты  структурируются по критериям ( </a:t>
            </a:r>
            <a:r>
              <a:rPr lang="ru-RU" sz="18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А.Г.Асмолов</a:t>
            </a:r>
            <a:r>
              <a:rPr lang="ru-RU" sz="1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):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556792"/>
            <a:ext cx="8469047" cy="234352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Самоопределение(</a:t>
            </a:r>
            <a:r>
              <a:rPr lang="ru-RU" sz="2400" kern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личностное,профессиональное,жизненное</a:t>
            </a: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endParaRPr lang="ru-RU" sz="2400" kern="1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just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kern="1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400" kern="14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мыслоообразование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</a:p>
          <a:p>
            <a:pPr lvl="0" algn="just" fontAlgn="auto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нравственно-этическая </a:t>
            </a:r>
            <a:r>
              <a:rPr lang="ru-RU" sz="2400" kern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ориентация </a:t>
            </a:r>
            <a:r>
              <a:rPr lang="ru-RU" sz="2400" kern="1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859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12934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результаты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5894" y="1556792"/>
            <a:ext cx="8441151" cy="489364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Это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результаты деятельности на разных учебных предметах, применяемые обучающимися в обучении, на практике и перенос во </a:t>
            </a:r>
            <a:r>
              <a:rPr lang="ru-RU" sz="2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внеучебную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(жизненную) деятельность: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умение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планировать свою домашнюю работу;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осуществлять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самостоятельно контроль за своей учебной деятельностью;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умение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давать объективную оценку своему труду;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навык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взаимодействия с преподавателями и обучающимися в образовательном процессе, уважительное отношение к иному мнению и художественно-эстетическим взглядам;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понимание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причин успеха/неуспеха собственной учебной деятельности; 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определять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charset="0"/>
              </a:rPr>
              <a:t>наиболее эффективные способы достижения.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24703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120134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Универсальные учебные действия – «умение учиться»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4" y="1556792"/>
            <a:ext cx="8441151" cy="3599255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УУД</a:t>
            </a:r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Wingdings 2"/>
              <a:buChar char="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Личностные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«что такое хорошо, что такое плохо?»; «Какое значение и смысл имеет для меня учение?»); </a:t>
            </a:r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Wingdings 2"/>
              <a:buChar char="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Познавательные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общеучебные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действия, логические учебные действия, постановка и решение проблемы);</a:t>
            </a:r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Wingdings 2"/>
              <a:buChar char=""/>
            </a:pPr>
            <a:r>
              <a:rPr lang="ru-RU" sz="24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(умение вступать в диалог и вести его);</a:t>
            </a:r>
          </a:p>
          <a:p>
            <a:pPr marL="274320" lvl="0" indent="-27432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A5AB81"/>
              </a:buClr>
              <a:buSzPct val="95000"/>
              <a:buFont typeface="Wingdings 2"/>
              <a:buChar char=""/>
            </a:pPr>
            <a:r>
              <a:rPr lang="ru-RU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Регулятивные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(целеполагание, планирование, корректировка плана). </a:t>
            </a:r>
          </a:p>
        </p:txBody>
      </p:sp>
    </p:spTree>
    <p:extLst>
      <p:ext uri="{BB962C8B-B14F-4D97-AF65-F5344CB8AC3E}">
        <p14:creationId xmlns:p14="http://schemas.microsoft.com/office/powerpoint/2010/main" xmlns="" val="404379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5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Развивающий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аспект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ТЦУ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817" y="1340768"/>
            <a:ext cx="8441151" cy="489364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hangingPunct="0"/>
            <a:r>
              <a:rPr lang="ru-RU" sz="2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Складывается из нескольких блоков:</a:t>
            </a: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речи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обогащение ее словарного запаса, усложнение ее смысловой функции (новые знания приносят новые аспекты понимания); усиление коммуникативных свойств речи (выразительность). </a:t>
            </a:r>
            <a:r>
              <a:rPr lang="ru-RU" sz="2600" b="1" dirty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Речевое развитие – показатель интеллектуального и общего развития учащихся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мышления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учить анализировать, выделять главное, сравнивать, строить аналогии, обобщать, систематизировать, доказывать и опровергать.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hangingPunct="0">
              <a:buFont typeface="Arial" panose="020B0604020202020204" pitchFamily="34" charset="0"/>
              <a:buChar char="•"/>
            </a:pPr>
            <a:r>
              <a:rPr lang="ru-RU" sz="26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</a:t>
            </a:r>
            <a:r>
              <a:rPr lang="ru-RU" sz="26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сенсорной сферы</a:t>
            </a:r>
            <a:r>
              <a:rPr lang="ru-RU" sz="26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Развитие тонкости различения цвета, света, формы, звуков, оттенков речи.</a:t>
            </a:r>
            <a:endParaRPr lang="ru-RU" sz="26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747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формирования УУД необходимо: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334" y="1052736"/>
            <a:ext cx="8441151" cy="415806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14124">
                  <a:lumMod val="75000"/>
                </a:srgbClr>
              </a:buClr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Сoздaть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первичный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oпыт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выпoлнения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этoгo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действия у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oбучaющихся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мoтивaцию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егo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oсвoению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14124">
                  <a:lumMod val="75000"/>
                </a:srgbClr>
              </a:buClr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Рaзрaбoтaть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aлгoритм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выпoлнения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УУД,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oпирaясь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нa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имеющийся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oпыт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oбучaющихся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rgbClr val="333333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 fontAlgn="auto">
              <a:lnSpc>
                <a:spcPct val="107000"/>
              </a:lnSpc>
              <a:spcBef>
                <a:spcPct val="20000"/>
              </a:spcBef>
              <a:spcAft>
                <a:spcPts val="800"/>
              </a:spcAft>
              <a:buClr>
                <a:srgbClr val="F14124">
                  <a:lumMod val="75000"/>
                </a:srgbClr>
              </a:buClr>
              <a:buSzPts val="1000"/>
              <a:tabLst>
                <a:tab pos="457200" algn="l"/>
              </a:tabLst>
            </a:pP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Обеспечить 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выпoлнять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УУД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пoсредствoм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включения их в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прaктику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урoкa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oргaнизoвaть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сaмoкoнтрoль</a:t>
            </a:r>
            <a:r>
              <a:rPr lang="ru-RU" sz="28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выпoлнения</a:t>
            </a:r>
            <a:r>
              <a:rPr lang="ru-RU" sz="2800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25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ФГТ ориентировано 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334" y="1052736"/>
            <a:ext cx="8441151" cy="415498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1.воспитание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развитие у обучающихся личностных качеств, позволяющих уважать и принимать духовные и культурные ценности разных народов; </a:t>
            </a:r>
          </a:p>
          <a:p>
            <a:pPr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2.формирование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обучающихся эстетических взглядов, нравственных установок и потребности общения с духовными ценностями; </a:t>
            </a:r>
          </a:p>
          <a:p>
            <a:pPr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3.формирование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обучающихся умения самостоятельно воспринимать и оценивать культурные ценности; </a:t>
            </a:r>
          </a:p>
          <a:p>
            <a:pPr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4.воспитание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в творческой атмосфере, обстановке доброжелательности, эмоционально-нравственной отзывчивости, а также профессиональной требовательности; </a:t>
            </a:r>
            <a:endParaRPr lang="ru-RU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301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ФГТ ориентировано 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334" y="1052736"/>
            <a:ext cx="8441151" cy="4154984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5.формирование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одаренных детей комплекса знаний, умений и навыков, позволяющих в дальнейшем осваивать профессиональные образовательные программы в области изобразительного искусства ;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6.выработку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обучающихся личностных качеств, способствующих освоению в соответствии с программными требованиями учебной информации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умению планировать свою домашнюю работу;</a:t>
            </a:r>
          </a:p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8.осуществлению самостоятельного контроля за своей учебной деятельностью;</a:t>
            </a:r>
          </a:p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умению давать объективную оценку своему труду; </a:t>
            </a:r>
          </a:p>
        </p:txBody>
      </p:sp>
    </p:spTree>
    <p:extLst>
      <p:ext uri="{BB962C8B-B14F-4D97-AF65-F5344CB8AC3E}">
        <p14:creationId xmlns:p14="http://schemas.microsoft.com/office/powerpoint/2010/main" xmlns="" val="757502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85894" y="211427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ФГТ ориентировано на: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334" y="1052736"/>
            <a:ext cx="8441151" cy="34163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9.формированию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навыков взаимодействия с преподавателями и обучающимися в образовательном процессе;</a:t>
            </a:r>
          </a:p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уважительного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отношения к иному мнению и художественно-эстетическим взглядам;</a:t>
            </a:r>
          </a:p>
          <a:p>
            <a:pPr marL="274320" lvl="0" algn="just">
              <a:spcAft>
                <a:spcPts val="0"/>
              </a:spcAft>
              <a:buClr>
                <a:srgbClr val="A5AB81"/>
              </a:buClr>
              <a:buSzPct val="95000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пониманию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причин успеха/неуспеха собственной учебной деятельности, определению наиболее эффективных способов достижения результата.</a:t>
            </a:r>
            <a:endParaRPr lang="ru-RU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17220" lvl="0" indent="-342900" algn="just">
              <a:spcAft>
                <a:spcPts val="0"/>
              </a:spcAft>
              <a:buClr>
                <a:srgbClr val="A5AB81"/>
              </a:buClr>
              <a:buSzPct val="95000"/>
              <a:buFont typeface="Wingdings 2"/>
              <a:buChar char=""/>
            </a:pP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1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7436474"/>
              </p:ext>
            </p:extLst>
          </p:nvPr>
        </p:nvGraphicFramePr>
        <p:xfrm>
          <a:off x="683568" y="541556"/>
          <a:ext cx="7603937" cy="6645941"/>
        </p:xfrm>
        <a:graphic>
          <a:graphicData uri="http://schemas.openxmlformats.org/presentationml/2006/ole">
            <p:oleObj spid="_x0000_s2209" name="Документ" r:id="rId3" imgW="5940803" imgH="6664559" progId="Word.Document.12">
              <p:embed/>
            </p:oleObj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116632"/>
            <a:ext cx="8568952" cy="3687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10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Сравнительная характеристика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радиционного и современного урока </a:t>
            </a: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838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36712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2947" y="-22686"/>
            <a:ext cx="8846326" cy="9518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изменений в деятельности преподавателя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947" y="929213"/>
            <a:ext cx="8846326" cy="5355312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сформировать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мотивацию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учения, а так же ученика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должно подвести к тому,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чтобы он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сам чётко сформулировал тему и цель урока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удерживать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в течение всего урока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каждом уроке, перед каждой контрольной работой давать детям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критерии оценки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их работы.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(Ученик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чётко знать, за что ставится «5», за что «4» и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т.д.)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Обязательный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 заданий на каждом уроке —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исследовательская деятельность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ребёнка. 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Уровневая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дифференциация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 ребёнка должен быть выбор: что делать, сколько делать, как делать.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уроке должны применяться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информационно — коммуникационные технологии: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как инструмент деятельности учителя, как инструмент формирования УУД, как источник информации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Большая часть урока должна отводиться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самостоятельной работе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учащихся. 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 простому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воспроизведению не должно быть место на уроке.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Ученик должен применять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знания в изменённой ситуации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Надо ставить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мышление,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а не давать знания в готовом виде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 каждом уроке должна быть 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самооценка и рефлексия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Интеграция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знаний должна быть во всех предметах (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межпредметные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связи)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476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Объект и предмет исследования в курсово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7483" y="931508"/>
            <a:ext cx="6297176" cy="5935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92947" y="211427"/>
            <a:ext cx="8846326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Требования современного урока: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92947" y="1082896"/>
            <a:ext cx="8846326" cy="5262979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Хорошо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организованный урок в хорошо оборудованном кабинете должен иметь хорошее начало и хорошее окончание;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Учитель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спланировать свою деятельность и деятельность учащихся, четко сформулировать тему, </a:t>
            </a: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урока;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Урок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быть проблемным и развивающим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Вывод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делают сами учащиеся</a:t>
            </a: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Минимум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репродукции и максимум творчества и сотворчества;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</a:t>
            </a:r>
            <a:r>
              <a:rPr lang="ru-RU" sz="2400" dirty="0" err="1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Времясбережение</a:t>
            </a: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400" dirty="0" err="1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здоровьесбережение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В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центре внимания урока — дети;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Учет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уровня и возможностей учащихся, в котором учтены такие аспекты,  как стремление учащихся, настроение детей;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Умение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демонстрировать методическое искусство учителя;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планирование обратной связи;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Урок </a:t>
            </a:r>
            <a:r>
              <a:rPr lang="ru-RU" sz="2400" dirty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2400" dirty="0" smtClean="0">
                <a:solidFill>
                  <a:srgbClr val="38332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добрым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878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8568952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Учебная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дисциплина: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_____________________________________________________</a:t>
            </a:r>
            <a:r>
              <a:rPr lang="ru-RU" sz="15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класс: 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Тема занятия:___________________________________________________________________________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Тип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занятия: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</a:t>
            </a:r>
          </a:p>
          <a:p>
            <a:pPr lvl="0" eaLnBrk="0" hangingPunct="0">
              <a:defRPr/>
            </a:pP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Форма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проведения занятия:______________________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Мотивация темы и 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форма организации познавательной деятельности:___________________________________________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_______________________________________________________________________________________</a:t>
            </a: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Продолжительность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занятия:_____________________________________________________________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Место проведения занятия:_______________________________________________________________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Цели занятия: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Обучающая: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____________________________________________________________________________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______________________________________________________________________________________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Воспитательная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:_______________________________________________________________________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i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Развивающая: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Междисциплинарные связи: (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указать дисциплины, разделы, темы, понятия, ЗУН</a:t>
            </a:r>
            <a:r>
              <a:rPr lang="ru-RU" sz="15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)_________________</a:t>
            </a:r>
            <a:endParaRPr lang="ru-RU" sz="1500" b="1" dirty="0">
              <a:solidFill>
                <a:prstClr val="black"/>
              </a:solidFill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Внутридисциплинарные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связи: (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указать разделы, темы, понятия, ЗУН)___________________________ </a:t>
            </a: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Учебное оборудование (оснащение) занятия: (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указать особенности использования на различных этапах занятия)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_________________________________________________________________________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_______________________________________________________________________________________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Методическое обеспечение занятия: _______________________________________________________________________________________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0" hangingPunct="0">
              <a:defRPr/>
            </a:pP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</a:t>
            </a:r>
            <a:r>
              <a:rPr lang="ru-RU" sz="15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перечислить представленные в приложении тесты, ситуационные задачи, сценарии деловых игр, алгоритмы деятельности, схемы, таблицы и т. д.</a:t>
            </a:r>
            <a:r>
              <a:rPr lang="ru-RU" sz="15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</a:t>
            </a:r>
            <a:endParaRPr lang="ru-RU" sz="15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116632"/>
            <a:ext cx="612068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Методическая разработка учебного занятия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036128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80613"/>
            <a:ext cx="741682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Технологическая   карта  урока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69356065"/>
              </p:ext>
            </p:extLst>
          </p:nvPr>
        </p:nvGraphicFramePr>
        <p:xfrm>
          <a:off x="107503" y="906978"/>
          <a:ext cx="8712970" cy="4466238"/>
        </p:xfrm>
        <a:graphic>
          <a:graphicData uri="http://schemas.openxmlformats.org/drawingml/2006/table">
            <a:tbl>
              <a:tblPr/>
              <a:tblGrid>
                <a:gridCol w="871297">
                  <a:extLst>
                    <a:ext uri="{9D8B030D-6E8A-4147-A177-3AD203B41FA5}">
                      <a16:colId xmlns:a16="http://schemas.microsoft.com/office/drawing/2014/main" xmlns="" val="3279417436"/>
                    </a:ext>
                  </a:extLst>
                </a:gridCol>
                <a:gridCol w="798689">
                  <a:extLst>
                    <a:ext uri="{9D8B030D-6E8A-4147-A177-3AD203B41FA5}">
                      <a16:colId xmlns:a16="http://schemas.microsoft.com/office/drawing/2014/main" xmlns="" val="2676048954"/>
                    </a:ext>
                  </a:extLst>
                </a:gridCol>
                <a:gridCol w="2541283">
                  <a:extLst>
                    <a:ext uri="{9D8B030D-6E8A-4147-A177-3AD203B41FA5}">
                      <a16:colId xmlns:a16="http://schemas.microsoft.com/office/drawing/2014/main" xmlns="" val="2134776834"/>
                    </a:ext>
                  </a:extLst>
                </a:gridCol>
                <a:gridCol w="1452162">
                  <a:extLst>
                    <a:ext uri="{9D8B030D-6E8A-4147-A177-3AD203B41FA5}">
                      <a16:colId xmlns:a16="http://schemas.microsoft.com/office/drawing/2014/main" xmlns="" val="54469780"/>
                    </a:ext>
                  </a:extLst>
                </a:gridCol>
                <a:gridCol w="1452162">
                  <a:extLst>
                    <a:ext uri="{9D8B030D-6E8A-4147-A177-3AD203B41FA5}">
                      <a16:colId xmlns:a16="http://schemas.microsoft.com/office/drawing/2014/main" xmlns="" val="3031872949"/>
                    </a:ext>
                  </a:extLst>
                </a:gridCol>
                <a:gridCol w="1597377">
                  <a:extLst>
                    <a:ext uri="{9D8B030D-6E8A-4147-A177-3AD203B41FA5}">
                      <a16:colId xmlns:a16="http://schemas.microsoft.com/office/drawing/2014/main" xmlns="" val="1917775794"/>
                    </a:ext>
                  </a:extLst>
                </a:gridCol>
              </a:tblGrid>
              <a:tr h="1733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Этап  занятия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Время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 деятельности преподавателя </a:t>
                      </a: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и</a:t>
                      </a:r>
                    </a:p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учащегося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Методы и приемы обучения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Средства обучения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Times New Roman"/>
                          <a:cs typeface="Times New Roman"/>
                        </a:rPr>
                        <a:t>Формы и методы контроля  качества обучения</a:t>
                      </a: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66875642"/>
                  </a:ext>
                </a:extLst>
              </a:tr>
              <a:tr h="2733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1.1.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1.2.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1.3.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2.1.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2.2.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2.3. 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и т.д.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nstantia"/>
                        </a:defRPr>
                      </a:lvl9pPr>
                    </a:lstStyle>
                    <a:p>
                      <a:pPr indent="2286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8057" marR="580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43970290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3" y="5589240"/>
            <a:ext cx="87129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Домашнее задание:_________________________________________________ _________________________________________________________________________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228600" eaLnBrk="0" hangingPunct="0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Литература:_____________________________________________________________________________________________________________________________________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278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708920"/>
            <a:ext cx="711342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1007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Воспитание – Бесплатные иконки: пользоват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24744"/>
            <a:ext cx="5832648" cy="583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5176" y="260648"/>
            <a:ext cx="8460432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Воспитывающий </a:t>
            </a: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аспект 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ТЦУ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2204864"/>
            <a:ext cx="8784975" cy="3416320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Другие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гуманность,  товарищество, вежливость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сам, его «я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дисциплинированность, чувство собственного достоинства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Общество </a:t>
            </a:r>
            <a:r>
              <a:rPr lang="ru-RU" sz="2400" b="1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коллектив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ответственность, трудолюбие, сопереживание, чувство долга, радость сопереживания успехов товарищей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Труд</a:t>
            </a:r>
            <a:r>
              <a:rPr lang="ru-RU" sz="2800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ответственность, честность, усердие, дисциплинированность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</a:t>
            </a:r>
          </a:p>
          <a:p>
            <a:pPr marL="342900" lvl="0" indent="-342900" algn="just" eaLnBrk="0" hangingPunct="0"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Родина</a:t>
            </a:r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желание достичь наивысших успехов в умственном развитии</a:t>
            </a:r>
            <a:r>
              <a:rPr lang="ru-RU" sz="28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6936" y="1340769"/>
            <a:ext cx="17819639" cy="155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762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Наклейка Цель для презентации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14" y="980729"/>
            <a:ext cx="8659193" cy="58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030" y="417625"/>
            <a:ext cx="8441151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включает в себя: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031" y="1378148"/>
            <a:ext cx="8441151" cy="1384995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это объект воздействия, то на что воздействует педагог, то что формируется педагогом, то над чем работает педагог;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030" y="2962407"/>
            <a:ext cx="8441151" cy="95410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отражает каким образом происходит это воздействие, т.е. средства достижения цели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4815" y="4160027"/>
            <a:ext cx="8457365" cy="1815882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конечный результат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это конкретное знание, умение, которому хотят научить детей (обязательно проверяемый с помощью конкретного инструментария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5176" y="6172770"/>
            <a:ext cx="8467004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514350" indent="-514350" algn="just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ru-RU" sz="2800" u="sng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 действия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024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4" descr="Наклейка Цель для презентации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14" y="980729"/>
            <a:ext cx="8659193" cy="5830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31030" y="417625"/>
            <a:ext cx="8441151" cy="7200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lvl="0" indent="34290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571500" algn="l"/>
              </a:tabLst>
            </a:pPr>
            <a:r>
              <a:rPr lang="ru-RU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</a:t>
            </a:r>
            <a:r>
              <a:rPr lang="ru-RU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ример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1031" y="1378148"/>
            <a:ext cx="8441151" cy="95410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умение строить простые интервалы от звука  с опорой на алгоритм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1030" y="2488424"/>
            <a:ext cx="8441151" cy="95410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умение строить простые интервалы  от звука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1030" y="3598700"/>
            <a:ext cx="8441150" cy="954107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процесс построения простых интервалов  от звука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1030" y="4793249"/>
            <a:ext cx="8467004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построенные простые интервалы от звука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1030" y="5498895"/>
            <a:ext cx="8467004" cy="523220"/>
          </a:xfrm>
          <a:prstGeom prst="rect">
            <a:avLst/>
          </a:prstGeom>
          <a:solidFill>
            <a:srgbClr val="FFFFFF">
              <a:alpha val="8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опора на алгоритм действий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793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260648"/>
            <a:ext cx="8928992" cy="1224136"/>
          </a:xfrm>
        </p:spPr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Тема урока: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0" lvl="0" indent="0" algn="ctr" fontAlgn="base">
              <a:spcBef>
                <a:spcPct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Преодоление технических трудностей в контексте работы над музыкальными произведениями современных авторов в классе гитары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lvl="0">
              <a:spcAft>
                <a:spcPts val="0"/>
              </a:spcAft>
            </a:pPr>
            <a:r>
              <a:rPr lang="ru-RU" sz="2000" b="1" i="1" u="sng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Цель</a:t>
            </a:r>
            <a:endParaRPr lang="ru-RU" sz="2000" b="1" i="1" u="sng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21590" lvl="0">
              <a:spcAft>
                <a:spcPts val="0"/>
              </a:spcAft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Обучающие: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 2"/>
              <a:buChar char=""/>
              <a:tabLst>
                <a:tab pos="2159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Закрепить навыки безошибочного исполнения гитарных приемов игры (тремоло, «восходящее легато», «нисходящее легато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») с опорой на предложенные упражнения;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 2"/>
              <a:buChar char=""/>
              <a:tabLst>
                <a:tab pos="2159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Закрепить умение 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использовать приобретённые технические навыки игры  гамм, упражнений и этюдов в исполняемых произведениях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1590" lvl="0">
              <a:spcAft>
                <a:spcPts val="0"/>
              </a:spcAft>
              <a:tabLst>
                <a:tab pos="21590" algn="l"/>
              </a:tabLst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Развивающие: 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 2"/>
              <a:buChar char=""/>
              <a:tabLst>
                <a:tab pos="21590" algn="l"/>
              </a:tabLst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Развивать умение 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аргументировано давать оценку собственной игре на основе, разработанных вопросов;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 2"/>
              <a:buChar char=""/>
              <a:tabLst>
                <a:tab pos="2159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Развивать умение высказываться об исполняемом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произведении на основе разработанного плана.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21590" lvl="0">
              <a:spcAft>
                <a:spcPts val="0"/>
              </a:spcAft>
              <a:tabLst>
                <a:tab pos="21590" algn="l"/>
              </a:tabLst>
            </a:pPr>
            <a:r>
              <a:rPr lang="ru-RU" sz="2000" b="1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Воспитательные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: 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Font typeface="Wingdings 2"/>
              <a:buChar char=""/>
              <a:tabLst>
                <a:tab pos="21590" algn="l"/>
              </a:tabLst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Воспитание трудолюбия, через систему выполнения упражнений, гамм и этюдов.</a:t>
            </a:r>
            <a:endParaRPr lang="ru-RU" sz="20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258654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2579</TotalTime>
  <Words>2721</Words>
  <Application>Microsoft Office PowerPoint</Application>
  <PresentationFormat>Экран (4:3)</PresentationFormat>
  <Paragraphs>448</Paragraphs>
  <Slides>59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2" baseType="lpstr">
      <vt:lpstr>Воздушный поток</vt:lpstr>
      <vt:lpstr>1_Воздушный поток</vt:lpstr>
      <vt:lpstr>Документ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User</cp:lastModifiedBy>
  <cp:revision>216</cp:revision>
  <dcterms:created xsi:type="dcterms:W3CDTF">2017-02-27T14:13:45Z</dcterms:created>
  <dcterms:modified xsi:type="dcterms:W3CDTF">2024-03-01T06:40:39Z</dcterms:modified>
</cp:coreProperties>
</file>