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7"/>
  </p:notesMasterIdLst>
  <p:sldIdLst>
    <p:sldId id="256" r:id="rId3"/>
    <p:sldId id="264" r:id="rId4"/>
    <p:sldId id="347" r:id="rId5"/>
    <p:sldId id="362" r:id="rId6"/>
    <p:sldId id="363" r:id="rId7"/>
    <p:sldId id="365" r:id="rId8"/>
    <p:sldId id="364" r:id="rId9"/>
    <p:sldId id="366" r:id="rId10"/>
    <p:sldId id="367" r:id="rId11"/>
    <p:sldId id="368" r:id="rId12"/>
    <p:sldId id="361" r:id="rId13"/>
    <p:sldId id="358" r:id="rId14"/>
    <p:sldId id="360" r:id="rId15"/>
    <p:sldId id="31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86920" autoAdjust="0"/>
  </p:normalViewPr>
  <p:slideViewPr>
    <p:cSldViewPr>
      <p:cViewPr varScale="1">
        <p:scale>
          <a:sx n="88" d="100"/>
          <a:sy n="88" d="100"/>
        </p:scale>
        <p:origin x="-108" y="-534"/>
      </p:cViewPr>
      <p:guideLst>
        <p:guide orient="horz" pos="2251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E44E9-6D76-4BB9-8CBE-304A12D8A42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35060-A057-4C69-98C6-4970BA00B3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89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B83696-4BC5-4B18-9F91-47107273C72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78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F47A2-0527-4C9E-89DE-B1BC3D961ED8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FB096-2425-46D6-8A69-16F723B8C6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EF6722-1371-4D22-92AA-A326C34CF59C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79919-AECF-4ECB-818C-106DD72A4E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843334-C23C-4232-B980-66F00643E28E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98D8F-9885-4AE0-9479-C1F1153DB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BDDC3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BDDC3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BDDC3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BDDC3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BDDC3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BDDC3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BDDC3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BDDC3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BDDC3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BDDC3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30349-53A8-451C-B63D-ABCBD22D724F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8E06C-66BC-4AD2-8BA5-315B4E97C0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609881-FD64-4279-848A-8236CD948A98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06C85-99BA-47E9-95AF-0596998275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46180-F216-483E-8425-A918ABB24DDA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DFA60-33D4-4190-81C3-3317A627EC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AFA6B-3667-4796-8EA0-D72A582D2AE8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AB7C7-9B7E-4B56-8948-D0C4A0FAE9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3DB471-786B-494B-A703-5391A2FC7629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CBF71-63C3-45BD-BB84-CB75F19B5B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6BCBE-1ECC-4A53-8C2C-FD8D46C8B4CF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916D3-7424-4C96-9CAE-30E3CA9460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304D6-1973-4AB5-BD06-0DB96ECEA899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0871E-A490-4D9F-BDFD-5CD431AE9B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DB633-68D3-48B6-AD6F-DB419A2932B8}" type="datetimeFigureOut">
              <a:rPr lang="ru-RU" smtClean="0"/>
              <a:pPr>
                <a:defRPr/>
              </a:pPr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ADDA2-57C9-46E8-A7B2-F0966F9D22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01.03.2024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775F55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775F55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59632" y="2499429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4653136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Краснопольская Марина Юрьевна,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кандидат педагогических наук, доцент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2348878"/>
            <a:ext cx="788436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kern="18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Педагогические требования к открытому уроку </a:t>
            </a:r>
            <a:endParaRPr lang="ru-RU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5"/>
            <a:ext cx="8388932" cy="6155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Общая дискуссия </a:t>
            </a:r>
          </a:p>
          <a:p>
            <a:endParaRPr lang="ru-RU" sz="22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аналитические, оценочные выступления</a:t>
            </a:r>
          </a:p>
          <a:p>
            <a:pPr algn="just"/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гостей открытого урока. </a:t>
            </a:r>
            <a:endParaRPr lang="ru-RU" sz="2000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не только </a:t>
            </a:r>
            <a:r>
              <a:rPr lang="ru-RU" sz="2000" dirty="0" err="1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комплиментарные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высказывание предложений.</a:t>
            </a:r>
            <a:endParaRPr lang="ru-RU" sz="20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выступить всем, целесообразно оговорить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выступлений (например, до пяти минут).</a:t>
            </a:r>
          </a:p>
          <a:p>
            <a:pPr algn="just"/>
            <a:endParaRPr lang="ru-RU" sz="2200" b="1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9. Заключительное обобщение  преподавателя , дававшего открытый урок. </a:t>
            </a:r>
          </a:p>
          <a:p>
            <a:endParaRPr lang="ru-RU" sz="22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допускать,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 ошибочные  оценки и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отверг</a:t>
            </a:r>
            <a:r>
              <a:rPr lang="ru-RU" sz="2000" dirty="0">
                <a:solidFill>
                  <a:srgbClr val="1A1A1A"/>
                </a:solidFill>
                <a:latin typeface="YS Text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необоснованные нападки</a:t>
            </a:r>
            <a:r>
              <a:rPr lang="ru-RU" sz="2000" dirty="0">
                <a:solidFill>
                  <a:srgbClr val="1A1A1A"/>
                </a:solidFill>
                <a:latin typeface="YS Text"/>
              </a:rPr>
              <a:t>.</a:t>
            </a:r>
            <a:endParaRPr lang="ru-RU" sz="20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и дается заключительное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преподавателю,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прежде сего он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аргументированно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оппонировать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тем, кто был не прав, опустил ошибки в оценках.</a:t>
            </a:r>
          </a:p>
          <a:p>
            <a:endParaRPr lang="ru-RU" sz="2000" b="1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2492880" y="2852936"/>
            <a:ext cx="3808512" cy="28986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91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80920" cy="13681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ОТКРЫТОГО УРОКА </a:t>
            </a:r>
            <a:r>
              <a:rPr lang="ru-R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ИССЛЕДОВАТЕЛЬСКОГО</a:t>
            </a:r>
            <a:r>
              <a:rPr lang="ru-R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ХАРАКТЕРА </a:t>
            </a:r>
            <a:endParaRPr lang="ru-RU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16832"/>
            <a:ext cx="8280920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составной части проекта такого урока слушателям должны быть  доложены все компоненты программы исследования: тема, цель, задачи, объект, предмет, гипотеза и т.д. </a:t>
            </a:r>
          </a:p>
          <a:p>
            <a:pPr marL="45720" indent="0" algn="just">
              <a:buNone/>
            </a:pPr>
            <a:endParaRPr lang="ru-RU" sz="2200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sz="22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к проекту открытого урока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 формулирование  критериев   оценки  образовательной деятельности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9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80920" cy="15841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ПОДГОТОВКИ И ПРОВЕДЕНИЯ ОТКРЫТОГО 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УРОКА С ЦЕЛЬЮ 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КОЛЛЕГАМИ НОВШЕСТВА, РАЗРАБОТАННОГО ПРЕПОДАВАТЕЛЕМ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16832"/>
            <a:ext cx="8280920" cy="3643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Эксперт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это специалист в какой-либо области, дающий заключение при рассмотрении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вопроса.</a:t>
            </a:r>
          </a:p>
          <a:p>
            <a:pPr algn="just"/>
            <a:endParaRPr lang="ru-RU" sz="2200" dirty="0">
              <a:solidFill>
                <a:srgbClr val="1A1A1A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Преподаватель,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демонстрирующий перед экспертами открытый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урок,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ждать от экспертов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объективных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оценок.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Чем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больше замечаний, тем больше вероятность довести демонстрируемую разработку до кондиционного состояния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200" dirty="0">
              <a:solidFill>
                <a:srgbClr val="1A1A1A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Итог открытого урока-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составление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дефектной ведомости на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увиденное-услышанное.</a:t>
            </a:r>
            <a:endParaRPr lang="ru-RU" sz="2200" dirty="0" smtClean="0">
              <a:solidFill>
                <a:srgbClr val="1A1A1A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6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912968" cy="13681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ОТКРЫТОГО УРОКА С 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КВАЛИФИКАЦИИ ПРИГЛАШЕННЫХ 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ГОСТЕЙ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2924" y="1727493"/>
            <a:ext cx="7913611" cy="40595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открытых уроков, проводимых с вышеназванной целью, отбирается </a:t>
            </a:r>
            <a:r>
              <a:rPr lang="ru-RU" sz="22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зрелое новшество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тщательно и всесторонне научно обоснованное, апробированное прежде в режиме эксперимента и показавшее свою высокую эффективность по сравнению с прежними известными методиками.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Преподаватель,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дающий открытый урок, для повышения эффективности обучения </a:t>
            </a:r>
            <a:r>
              <a:rPr lang="ru-RU" sz="22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готовит методические материалы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структуру своего новшества, письменное (словесное или схематическое) изложение всего того, что гостям предстоит увидеть-услышать, список использованной литературы, образцы дидактических материалов, памятки и т.п.</a:t>
            </a:r>
            <a:endParaRPr lang="ru-RU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5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2924944"/>
            <a:ext cx="6256841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1007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669" y="188640"/>
            <a:ext cx="85197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Открытый урок </a:t>
            </a:r>
            <a:endParaRPr lang="ru-RU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669" y="927201"/>
            <a:ext cx="8519799" cy="2420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Урок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проводимый опытным преподавателем в присутствии других преподавателей с целью показа своих методов работы; важное средство обмена опытом и повышения квалификации. По окончании урока он обсуждается присутствующими</a:t>
            </a:r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ru-RU" i="1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Вишнякова С.М. Профессиональное образование: Словарь. Ключевые понятия, термины, актуальная лексика. — М.: НМЦ СПО, 1999. — 538 с.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669" y="3501008"/>
            <a:ext cx="8519799" cy="3144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Занятие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практике языка или лекция, на которых присутствуют другие преподаватели или приглашенные лица. Проводятся квалифицированными преподавателями по трудным или слабо разработанным в методике разделам учебной программы, а также с целью показа и распространения наиболее эффективных приемов учебно-воспитательной работы. Такие уроки (лекции) способствуют внедрению достижений педагогической науки в практику, распространению педагогического опыта, повышению квалификации преподавателей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ru-RU" i="1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Новый словарь методических терминов и понятий (теория и практика обучения языкам).. Азимов Э.Г., Щукин А.Н.</a:t>
            </a:r>
            <a:endParaRPr lang="ru-RU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0592" y="4293096"/>
            <a:ext cx="1152128" cy="12220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640960" cy="42484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 algn="just">
              <a:lnSpc>
                <a:spcPct val="107000"/>
              </a:lnSpc>
              <a:spcAft>
                <a:spcPts val="675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– средство распространения позитивного или инновационного опыта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lnSpc>
                <a:spcPct val="107000"/>
              </a:lnSpc>
              <a:spcAft>
                <a:spcPts val="675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Открытые уроки проводят педагоги, имеющие высокий уровень научно-методической подготовки и обеспечивающие высокую эффективность учебно-воспитательного процесса.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675"/>
              </a:spcAft>
              <a:buNone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педагога, работающего по-старому, не может быть источником инновационного опыта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lnSpc>
                <a:spcPct val="107000"/>
              </a:lnSpc>
              <a:spcAft>
                <a:spcPts val="675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Открытые уроки посвящаются только актуальным проблемам методической науки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675"/>
              </a:spcAft>
              <a:buNone/>
            </a:pPr>
            <a:endParaRPr lang="ru-RU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75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675"/>
              </a:spcAft>
              <a:buNone/>
            </a:pP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75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77786"/>
            <a:ext cx="8640960" cy="1474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ru-RU" sz="28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Важно!!!! </a:t>
            </a:r>
            <a:endParaRPr lang="ru-RU" sz="2800" b="1" i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75"/>
              </a:spcAft>
            </a:pPr>
            <a:r>
              <a:rPr lang="ru-RU" sz="2800" b="1" i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обязательно должен иметь новизну.</a:t>
            </a:r>
            <a:endParaRPr lang="ru-RU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13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280920" cy="6370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Открытый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урок отражает решение методической проблемы, над которой работает  преподаватель .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Открытый урок должен показать (доказать) преимущества (высокую эффективность) новации.</a:t>
            </a:r>
          </a:p>
          <a:p>
            <a:pPr marL="388620" indent="-34290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проведении открытого урока соблюдаются все требования к учебно-воспитательному процессу. </a:t>
            </a:r>
          </a:p>
          <a:p>
            <a:pPr marL="388620" indent="-34290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Открытые уроки и их содержание не должны противоречить учебным программам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</a:p>
          <a:p>
            <a:pPr marL="388620" indent="-34290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Недопустима «репетиция» открытого урока с одним и тем же классом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5013160" y="1340768"/>
            <a:ext cx="1288232" cy="245464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07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540" y="404664"/>
            <a:ext cx="8280920" cy="52937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A1A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 </a:t>
            </a:r>
            <a:r>
              <a:rPr lang="ru-RU" sz="1400" b="1" dirty="0">
                <a:solidFill>
                  <a:srgbClr val="1A1A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АЛГОРИТМ ПОДГОТОВКИ, ПРОВЕДЕНИЯ </a:t>
            </a:r>
            <a:r>
              <a:rPr lang="ru-RU" sz="1400" b="1" dirty="0" smtClean="0">
                <a:solidFill>
                  <a:srgbClr val="1A1A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И АНАЛИЗА ОТКРЫТЫХ </a:t>
            </a:r>
            <a:r>
              <a:rPr lang="ru-RU" sz="1400" b="1" dirty="0">
                <a:solidFill>
                  <a:srgbClr val="1A1A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УРОКОВ В СОВРЕМЕННОЙ ШКОЛЕ.</a:t>
            </a:r>
          </a:p>
          <a:p>
            <a:endParaRPr lang="ru-RU" sz="1400" b="1" dirty="0">
              <a:solidFill>
                <a:srgbClr val="1A1A1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1600" b="1" dirty="0" err="1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16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обучаемости, реальных учебных и воспитательных возможностей детей </a:t>
            </a:r>
            <a:r>
              <a:rPr lang="ru-RU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класса, где  будет даваться открытый урок.</a:t>
            </a:r>
          </a:p>
          <a:p>
            <a:r>
              <a:rPr lang="ru-RU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Рассказ  преподавателя   гостям  о  проекте  предстоящего  открытого урока</a:t>
            </a:r>
            <a:r>
              <a:rPr lang="ru-RU" sz="2200" dirty="0">
                <a:solidFill>
                  <a:srgbClr val="1A1A1A"/>
                </a:solidFill>
                <a:latin typeface="YS Text"/>
              </a:rPr>
              <a:t>:</a:t>
            </a:r>
            <a:r>
              <a:rPr lang="ru-RU" sz="2200" dirty="0" smtClean="0">
                <a:solidFill>
                  <a:srgbClr val="1A1A1A"/>
                </a:solidFill>
                <a:latin typeface="YS Text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в теме, разделе,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курсе;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ценностные основы;</a:t>
            </a:r>
            <a:endParaRPr lang="ru-RU" sz="20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характеризует выбранное содержание учебного материала, методы,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 обосновывая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выбор; </a:t>
            </a:r>
            <a:endParaRPr lang="ru-RU" sz="2000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гостей о структуре урока, расходе времени на</a:t>
            </a: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его этапах; </a:t>
            </a:r>
            <a:endParaRPr lang="ru-RU" sz="2000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свои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изобретения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раскрывает</a:t>
            </a: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сущность, рассказывает, в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их новизна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!!!Знакомит с запасными методическими вариантами</a:t>
            </a:r>
            <a:r>
              <a:rPr lang="ru-RU" sz="20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прогнозирует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учебные действия, реакцию различных групп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учащихся, возможные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endParaRPr lang="ru-RU" sz="2000" b="1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 rot="4086120">
            <a:off x="10368719" y="2526681"/>
            <a:ext cx="1157280" cy="226640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670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280920" cy="5675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Обоснование проекта открытого урока</a:t>
            </a:r>
            <a:endParaRPr lang="ru-RU" sz="22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те научные источники, которые лежат в основе проекта.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работы ученых-методистов, известных и неизвестных практиков,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 и опыт которых были заимствованы</a:t>
            </a:r>
          </a:p>
          <a:p>
            <a:pPr marL="457200" indent="-457200"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личности учащихся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Четко определить  что представляет его проект с точки зрения известных путей рождения новшеств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А) </a:t>
            </a:r>
            <a:r>
              <a:rPr lang="ru-RU" sz="2200" dirty="0" err="1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модификационное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творчество (то есть продукт, который имеет аналог или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прототип);</a:t>
            </a:r>
            <a:endParaRPr lang="ru-RU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Б) комбинаторное творчество (то есть продукт получен в результате анализа,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расчленения чего-то целого на части и комбинации этих частей по-новому);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В) новаторское творчество (то есть продукт является принципиально новым, не имеет аналогов и прототипов).</a:t>
            </a:r>
            <a:endParaRPr lang="ru-RU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2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2492880" y="2852936"/>
            <a:ext cx="3808512" cy="28986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65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280920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Проведение открытого урока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Стремиться реализовать только что представленный проект.</a:t>
            </a:r>
          </a:p>
          <a:p>
            <a:pPr marL="457200" indent="-457200"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Но!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должен быть готов изменить проект в ходе самого урока в зависимости от возникшей на уроке непредвиденной ситуации:     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пора на ранее продуманные запасные методические варианты 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Гости должны понять те моменты, где преподаватель опирается на названные до урока данные об </a:t>
            </a:r>
            <a:r>
              <a:rPr lang="ru-RU" sz="2200" dirty="0" err="1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обучаемости. </a:t>
            </a:r>
          </a:p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2492880" y="2852936"/>
            <a:ext cx="3808512" cy="28986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05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280920" cy="62452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5. Анализ открытого урока самим  преподавателем </a:t>
            </a:r>
          </a:p>
          <a:p>
            <a:endParaRPr lang="ru-RU" sz="22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1.Форму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анализа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сам 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преподаватель.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2.Преподаватель говорит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степени достижения поставленных целей, разъясняет причины и обосновывает необходимость всех отклонений от проекта,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объективно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оценивает собственные действия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разъясняет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комментирует те нюансы, которые гости могли не увидеть, не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понять.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Если на уроке присутствовали директора, заместители директоров школ или 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преподаватели 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разных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предметов, то анализ урока самим 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преподавателем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 носить по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преимуществу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общедидактический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2492880" y="2852936"/>
            <a:ext cx="3808512" cy="28986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16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548680"/>
            <a:ext cx="8712460" cy="50284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Анализ открытого урока директором или завучем этой   школы</a:t>
            </a:r>
          </a:p>
          <a:p>
            <a:pPr algn="just"/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 для дополнения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анализа, сделанного  преподавателем, поскольку  они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знают своего педагога,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разработанного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новшества и по ходу открытого урока имели возможность фиксировать</a:t>
            </a:r>
          </a:p>
          <a:p>
            <a:pPr algn="just"/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мыслях или в записях то, что является ценным для гостей.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200" b="1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7. Ответы преподавателя  на вопросы  присутствующих</a:t>
            </a:r>
          </a:p>
          <a:p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помнить, что люди пришли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 нему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учебу, на мастер-класс.</a:t>
            </a: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его ответы на вопросы гостей должны носить 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объяснительно-развивающий  и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информативно-познавательный характер.</a:t>
            </a:r>
          </a:p>
          <a:p>
            <a:endParaRPr lang="ru-RU" sz="2200" b="1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2492880" y="2852936"/>
            <a:ext cx="3808512" cy="28986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26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1560</TotalTime>
  <Words>270</Words>
  <Application>Microsoft Office PowerPoint</Application>
  <PresentationFormat>Экран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Воздушный поток</vt:lpstr>
      <vt:lpstr>1_Воздушный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185</cp:revision>
  <dcterms:created xsi:type="dcterms:W3CDTF">2017-02-27T14:13:45Z</dcterms:created>
  <dcterms:modified xsi:type="dcterms:W3CDTF">2024-03-01T06:40:13Z</dcterms:modified>
</cp:coreProperties>
</file>