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7"/>
  </p:notesMasterIdLst>
  <p:sldIdLst>
    <p:sldId id="256" r:id="rId2"/>
    <p:sldId id="288" r:id="rId3"/>
    <p:sldId id="258" r:id="rId4"/>
    <p:sldId id="259" r:id="rId5"/>
    <p:sldId id="260" r:id="rId6"/>
    <p:sldId id="261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93" r:id="rId30"/>
    <p:sldId id="298" r:id="rId31"/>
    <p:sldId id="294" r:id="rId32"/>
    <p:sldId id="299" r:id="rId33"/>
    <p:sldId id="295" r:id="rId34"/>
    <p:sldId id="300" r:id="rId35"/>
    <p:sldId id="296" r:id="rId36"/>
    <p:sldId id="301" r:id="rId37"/>
    <p:sldId id="297" r:id="rId38"/>
    <p:sldId id="302" r:id="rId39"/>
    <p:sldId id="303" r:id="rId40"/>
    <p:sldId id="304" r:id="rId41"/>
    <p:sldId id="305" r:id="rId42"/>
    <p:sldId id="306" r:id="rId43"/>
    <p:sldId id="307" r:id="rId44"/>
    <p:sldId id="312" r:id="rId45"/>
    <p:sldId id="308" r:id="rId46"/>
    <p:sldId id="313" r:id="rId47"/>
    <p:sldId id="309" r:id="rId48"/>
    <p:sldId id="314" r:id="rId49"/>
    <p:sldId id="310" r:id="rId50"/>
    <p:sldId id="315" r:id="rId51"/>
    <p:sldId id="316" r:id="rId52"/>
    <p:sldId id="317" r:id="rId53"/>
    <p:sldId id="318" r:id="rId54"/>
    <p:sldId id="319" r:id="rId55"/>
    <p:sldId id="320" r:id="rId56"/>
    <p:sldId id="327" r:id="rId57"/>
    <p:sldId id="321" r:id="rId58"/>
    <p:sldId id="328" r:id="rId59"/>
    <p:sldId id="322" r:id="rId60"/>
    <p:sldId id="329" r:id="rId61"/>
    <p:sldId id="323" r:id="rId62"/>
    <p:sldId id="330" r:id="rId63"/>
    <p:sldId id="324" r:id="rId64"/>
    <p:sldId id="331" r:id="rId65"/>
    <p:sldId id="325" r:id="rId66"/>
    <p:sldId id="332" r:id="rId67"/>
    <p:sldId id="326" r:id="rId68"/>
    <p:sldId id="333" r:id="rId69"/>
    <p:sldId id="334" r:id="rId70"/>
    <p:sldId id="335" r:id="rId71"/>
    <p:sldId id="336" r:id="rId72"/>
    <p:sldId id="337" r:id="rId73"/>
    <p:sldId id="338" r:id="rId74"/>
    <p:sldId id="343" r:id="rId75"/>
    <p:sldId id="339" r:id="rId76"/>
    <p:sldId id="347" r:id="rId77"/>
    <p:sldId id="340" r:id="rId78"/>
    <p:sldId id="346" r:id="rId79"/>
    <p:sldId id="341" r:id="rId80"/>
    <p:sldId id="345" r:id="rId81"/>
    <p:sldId id="342" r:id="rId82"/>
    <p:sldId id="344" r:id="rId83"/>
    <p:sldId id="348" r:id="rId84"/>
    <p:sldId id="349" r:id="rId85"/>
    <p:sldId id="350" r:id="rId86"/>
    <p:sldId id="351" r:id="rId87"/>
    <p:sldId id="352" r:id="rId88"/>
    <p:sldId id="357" r:id="rId89"/>
    <p:sldId id="353" r:id="rId90"/>
    <p:sldId id="358" r:id="rId91"/>
    <p:sldId id="354" r:id="rId92"/>
    <p:sldId id="356" r:id="rId93"/>
    <p:sldId id="359" r:id="rId94"/>
    <p:sldId id="355" r:id="rId95"/>
    <p:sldId id="360" r:id="rId96"/>
  </p:sldIdLst>
  <p:sldSz cx="9144000" cy="5143500" type="screen16x9"/>
  <p:notesSz cx="6858000" cy="9144000"/>
  <p:defaultTextStyle>
    <a:defPPr>
      <a:defRPr lang="ru-RU"/>
    </a:defPPr>
    <a:lvl1pPr marL="0" algn="l" defTabSz="81642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214" algn="l" defTabSz="81642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428" algn="l" defTabSz="81642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642" algn="l" defTabSz="81642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856" algn="l" defTabSz="81642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1069" algn="l" defTabSz="81642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283" algn="l" defTabSz="81642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497" algn="l" defTabSz="81642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711" algn="l" defTabSz="81642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53" autoAdjust="0"/>
    <p:restoredTop sz="94660"/>
  </p:normalViewPr>
  <p:slideViewPr>
    <p:cSldViewPr>
      <p:cViewPr varScale="1">
        <p:scale>
          <a:sx n="131" d="100"/>
          <a:sy n="131" d="100"/>
        </p:scale>
        <p:origin x="-186" y="-90"/>
      </p:cViewPr>
      <p:guideLst>
        <p:guide orient="horz" pos="162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4013D-CB82-44B5-9EC9-EE15290DA6CE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0D534-7992-4672-A90B-741E3FBF6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29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D534-7992-4672-A90B-741E3FBF6A5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39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D534-7992-4672-A90B-741E3FBF6A5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32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D534-7992-4672-A90B-741E3FBF6A5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078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D534-7992-4672-A90B-741E3FBF6A5E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8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D534-7992-4672-A90B-741E3FBF6A5E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23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D534-7992-4672-A90B-741E3FBF6A5E}" type="slidenum">
              <a:rPr lang="ru-RU" smtClean="0"/>
              <a:pPr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2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B8AE-CC78-4A3E-B27D-BAF474B5236B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48F2D-EF06-4E35-AAA0-6B87BBB8F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B8AE-CC78-4A3E-B27D-BAF474B5236B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8F2D-EF06-4E35-AAA0-6B87BBB8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B8AE-CC78-4A3E-B27D-BAF474B5236B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8F2D-EF06-4E35-AAA0-6B87BBB8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79B8AE-CC78-4A3E-B27D-BAF474B5236B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648F2D-EF06-4E35-AAA0-6B87BBB8F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B8AE-CC78-4A3E-B27D-BAF474B5236B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8F2D-EF06-4E35-AAA0-6B87BBB8F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B8AE-CC78-4A3E-B27D-BAF474B5236B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8F2D-EF06-4E35-AAA0-6B87BBB8F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8F2D-EF06-4E35-AAA0-6B87BBB8F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B8AE-CC78-4A3E-B27D-BAF474B5236B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B8AE-CC78-4A3E-B27D-BAF474B5236B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8F2D-EF06-4E35-AAA0-6B87BBB8F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B8AE-CC78-4A3E-B27D-BAF474B5236B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8F2D-EF06-4E35-AAA0-6B87BBB8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79B8AE-CC78-4A3E-B27D-BAF474B5236B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648F2D-EF06-4E35-AAA0-6B87BBB8F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B8AE-CC78-4A3E-B27D-BAF474B5236B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48F2D-EF06-4E35-AAA0-6B87BBB8F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79B8AE-CC78-4A3E-B27D-BAF474B5236B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648F2D-EF06-4E35-AAA0-6B87BBB8F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83.xml"/><Relationship Id="rId3" Type="http://schemas.openxmlformats.org/officeDocument/2006/relationships/image" Target="../media/image3.jpeg"/><Relationship Id="rId7" Type="http://schemas.openxmlformats.org/officeDocument/2006/relationships/slide" Target="slide39.xml"/><Relationship Id="rId12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69.xml"/><Relationship Id="rId5" Type="http://schemas.openxmlformats.org/officeDocument/2006/relationships/image" Target="../media/image4.jpeg"/><Relationship Id="rId10" Type="http://schemas.openxmlformats.org/officeDocument/2006/relationships/image" Target="../media/image6.jpeg"/><Relationship Id="rId4" Type="http://schemas.openxmlformats.org/officeDocument/2006/relationships/slide" Target="slide25.xml"/><Relationship Id="rId9" Type="http://schemas.openxmlformats.org/officeDocument/2006/relationships/slide" Target="slide51.xml"/><Relationship Id="rId1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1.xml"/><Relationship Id="rId7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image" Target="../media/image12.jpeg"/><Relationship Id="rId5" Type="http://schemas.openxmlformats.org/officeDocument/2006/relationships/slide" Target="slide29.xml"/><Relationship Id="rId10" Type="http://schemas.openxmlformats.org/officeDocument/2006/relationships/slide" Target="slide2.xml"/><Relationship Id="rId4" Type="http://schemas.openxmlformats.org/officeDocument/2006/relationships/slide" Target="slide33.xml"/><Relationship Id="rId9" Type="http://schemas.openxmlformats.org/officeDocument/2006/relationships/slide" Target="slide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5.xml"/><Relationship Id="rId3" Type="http://schemas.openxmlformats.org/officeDocument/2006/relationships/slide" Target="slide21.xml"/><Relationship Id="rId7" Type="http://schemas.openxmlformats.org/officeDocument/2006/relationships/slide" Target="slide15.xml"/><Relationship Id="rId12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5" Type="http://schemas.openxmlformats.org/officeDocument/2006/relationships/image" Target="../media/image9.jpeg"/><Relationship Id="rId10" Type="http://schemas.openxmlformats.org/officeDocument/2006/relationships/slide" Target="slide4.xml"/><Relationship Id="rId4" Type="http://schemas.openxmlformats.org/officeDocument/2006/relationships/slide" Target="slide11.xml"/><Relationship Id="rId9" Type="http://schemas.openxmlformats.org/officeDocument/2006/relationships/slide" Target="slide17.xml"/><Relationship Id="rId1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slide" Target="slide43.xml"/><Relationship Id="rId7" Type="http://schemas.openxmlformats.org/officeDocument/2006/relationships/slide" Target="slide4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0.xml"/><Relationship Id="rId10" Type="http://schemas.openxmlformats.org/officeDocument/2006/relationships/image" Target="../media/image16.jpeg"/><Relationship Id="rId4" Type="http://schemas.openxmlformats.org/officeDocument/2006/relationships/slide" Target="slide45.xml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image" Target="../media/image19.jpeg"/><Relationship Id="rId3" Type="http://schemas.openxmlformats.org/officeDocument/2006/relationships/slide" Target="slide59.xml"/><Relationship Id="rId7" Type="http://schemas.openxmlformats.org/officeDocument/2006/relationships/slide" Target="slide65.xml"/><Relationship Id="rId12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69.xml"/><Relationship Id="rId5" Type="http://schemas.openxmlformats.org/officeDocument/2006/relationships/slide" Target="slide63.xml"/><Relationship Id="rId10" Type="http://schemas.openxmlformats.org/officeDocument/2006/relationships/slide" Target="slide61.xml"/><Relationship Id="rId4" Type="http://schemas.openxmlformats.org/officeDocument/2006/relationships/slide" Target="slide55.xml"/><Relationship Id="rId9" Type="http://schemas.openxmlformats.org/officeDocument/2006/relationships/slide" Target="slide6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81.xml"/><Relationship Id="rId3" Type="http://schemas.openxmlformats.org/officeDocument/2006/relationships/slide" Target="slide75.xml"/><Relationship Id="rId7" Type="http://schemas.openxmlformats.org/officeDocument/2006/relationships/slide" Target="slide7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9.xml"/><Relationship Id="rId11" Type="http://schemas.openxmlformats.org/officeDocument/2006/relationships/image" Target="../media/image22.jpeg"/><Relationship Id="rId5" Type="http://schemas.openxmlformats.org/officeDocument/2006/relationships/slide" Target="slide73.xml"/><Relationship Id="rId10" Type="http://schemas.openxmlformats.org/officeDocument/2006/relationships/slide" Target="slide2.xml"/><Relationship Id="rId4" Type="http://schemas.openxmlformats.org/officeDocument/2006/relationships/slide" Target="slide77.xml"/><Relationship Id="rId9" Type="http://schemas.openxmlformats.org/officeDocument/2006/relationships/slide" Target="slide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7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7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91.xml"/><Relationship Id="rId7" Type="http://schemas.openxmlformats.org/officeDocument/2006/relationships/slide" Target="slide8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4.xml"/><Relationship Id="rId5" Type="http://schemas.openxmlformats.org/officeDocument/2006/relationships/slide" Target="slide94.xml"/><Relationship Id="rId4" Type="http://schemas.openxmlformats.org/officeDocument/2006/relationships/slide" Target="slide87.xml"/><Relationship Id="rId9" Type="http://schemas.openxmlformats.org/officeDocument/2006/relationships/image" Target="../media/image25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slide" Target="slide8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slide" Target="slide9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slide" Target="slide9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857370"/>
            <a:ext cx="6400801" cy="1314449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Comic Sans MS" pitchFamily="66" charset="0"/>
              </a:rPr>
              <a:t>Интерактивная игра</a:t>
            </a:r>
            <a:endParaRPr lang="ru-RU" sz="3200" i="1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800"/>
            <a:ext cx="7772400" cy="110251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Музыкальные термины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2" action="ppaction://hlinksldjump"/>
          </p:cNvPr>
          <p:cNvSpPr/>
          <p:nvPr/>
        </p:nvSpPr>
        <p:spPr>
          <a:xfrm>
            <a:off x="3600420" y="2959889"/>
            <a:ext cx="2000256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Начать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Правильный ответ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Allegro -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Скоро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578" y="1259087"/>
            <a:ext cx="6143635" cy="34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6118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ff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fortissimo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Отрывисто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740732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громко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2" action="ppaction://hlinksldjump"/>
          </p:cNvPr>
          <p:cNvSpPr/>
          <p:nvPr/>
        </p:nvSpPr>
        <p:spPr>
          <a:xfrm>
            <a:off x="3643306" y="2500312"/>
            <a:ext cx="172650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тихо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163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 Ой-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Правильный ответ: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en-US" i="1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ff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</a:t>
            </a:r>
            <a:r>
              <a:rPr lang="en-US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(fortissimo)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чень громко</a:t>
            </a:r>
            <a:endParaRPr lang="ru-RU" i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3637" y="1707654"/>
            <a:ext cx="5779517" cy="32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1695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Staccato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Отрывисто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64307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Скоро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Громко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9754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Правильный ответ: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Staccato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Связно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578" y="1259087"/>
            <a:ext cx="6143635" cy="34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4949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55552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pp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(pianissimo)</a:t>
            </a:r>
            <a:endParaRPr lang="ru-RU" sz="40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67056" y="2502375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Тихо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228184" y="2500312"/>
            <a:ext cx="172819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тихо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2" action="ppaction://hlinksldjump"/>
          </p:cNvPr>
          <p:cNvSpPr/>
          <p:nvPr/>
        </p:nvSpPr>
        <p:spPr>
          <a:xfrm>
            <a:off x="3653080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Умеренно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483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Ой-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Правильный ответ: 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               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en-US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pp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</a:t>
            </a:r>
            <a:r>
              <a:rPr lang="en-US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(pianissimo)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Очень тихо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1981" y="1707654"/>
            <a:ext cx="5611769" cy="31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77248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Moderato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Умеренно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Тихо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Медленно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4859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Правильный ответ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Moderato -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Умеренно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578" y="1259087"/>
            <a:ext cx="6143635" cy="34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982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Non legato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15616" y="2571750"/>
            <a:ext cx="174187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отрывисто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связно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2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спеша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689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717" y="265867"/>
            <a:ext cx="2008262" cy="15061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Овальная выноска 5">
            <a:hlinkClick r:id="rId2" action="ppaction://hlinksldjump"/>
          </p:cNvPr>
          <p:cNvSpPr/>
          <p:nvPr/>
        </p:nvSpPr>
        <p:spPr>
          <a:xfrm>
            <a:off x="2589362" y="141465"/>
            <a:ext cx="1224136" cy="678084"/>
          </a:xfrm>
          <a:prstGeom prst="wedgeEllipseCallout">
            <a:avLst/>
          </a:prstGeom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класс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9679" y="1940021"/>
            <a:ext cx="1831367" cy="1338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Овальная выноска 7">
            <a:hlinkClick r:id="rId4" action="ppaction://hlinksldjump"/>
          </p:cNvPr>
          <p:cNvSpPr/>
          <p:nvPr/>
        </p:nvSpPr>
        <p:spPr>
          <a:xfrm flipH="1">
            <a:off x="550755" y="1772064"/>
            <a:ext cx="1216866" cy="651010"/>
          </a:xfrm>
          <a:prstGeom prst="wedgeEllipseCallout">
            <a:avLst/>
          </a:prstGeom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класс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Вертикальный свиток 8">
            <a:hlinkClick r:id="rId6" action="ppaction://hlinksldjump"/>
          </p:cNvPr>
          <p:cNvSpPr/>
          <p:nvPr/>
        </p:nvSpPr>
        <p:spPr>
          <a:xfrm>
            <a:off x="3913691" y="1704620"/>
            <a:ext cx="1296144" cy="165921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194" y="3363838"/>
            <a:ext cx="1512168" cy="1512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Овальная выноска 10">
            <a:hlinkClick r:id="rId7" action="ppaction://hlinksldjump"/>
          </p:cNvPr>
          <p:cNvSpPr/>
          <p:nvPr/>
        </p:nvSpPr>
        <p:spPr>
          <a:xfrm>
            <a:off x="2411442" y="3363838"/>
            <a:ext cx="1224136" cy="678084"/>
          </a:xfrm>
          <a:prstGeom prst="wedgeEllipseCallout">
            <a:avLst/>
          </a:prstGeom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класс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253" y="267494"/>
            <a:ext cx="2299402" cy="1437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Овальная выноска 11">
            <a:hlinkClick r:id="rId9" action="ppaction://hlinksldjump"/>
          </p:cNvPr>
          <p:cNvSpPr/>
          <p:nvPr/>
        </p:nvSpPr>
        <p:spPr>
          <a:xfrm>
            <a:off x="7491077" y="200050"/>
            <a:ext cx="1224136" cy="678084"/>
          </a:xfrm>
          <a:prstGeom prst="wedgeEllipseCallout">
            <a:avLst/>
          </a:prstGeom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8664" y="1772064"/>
            <a:ext cx="1494481" cy="1494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Овальная выноска 12">
            <a:hlinkClick r:id="rId11" action="ppaction://hlinksldjump"/>
          </p:cNvPr>
          <p:cNvSpPr/>
          <p:nvPr/>
        </p:nvSpPr>
        <p:spPr>
          <a:xfrm flipH="1">
            <a:off x="5487948" y="1958131"/>
            <a:ext cx="1216866" cy="651010"/>
          </a:xfrm>
          <a:prstGeom prst="wedgeEllipseCallout">
            <a:avLst/>
          </a:prstGeom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795" y="3474460"/>
            <a:ext cx="2102319" cy="1401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Овальная выноска 13">
            <a:hlinkClick r:id="rId13" action="ppaction://hlinksldjump"/>
          </p:cNvPr>
          <p:cNvSpPr/>
          <p:nvPr/>
        </p:nvSpPr>
        <p:spPr>
          <a:xfrm>
            <a:off x="7632048" y="3532150"/>
            <a:ext cx="1224136" cy="678084"/>
          </a:xfrm>
          <a:prstGeom prst="wedgeEllipseCallout">
            <a:avLst/>
          </a:prstGeom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5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Правильный ответ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Non legato –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связно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578" y="1259087"/>
            <a:ext cx="6143635" cy="34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58812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Adagio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Медленно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Умеренно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Постепенно тише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9527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Правильный ответ: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Adagio -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Медленно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99" y="1259087"/>
            <a:ext cx="6143635" cy="34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5997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(forte)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Постепенно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громче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2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Тихо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Громко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8395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Правильный ответ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en-US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  <a:r>
              <a:rPr lang="en-US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(forte)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Громко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8399" y="1263098"/>
            <a:ext cx="6143635" cy="34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4010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Лента лицом вниз 7"/>
          <p:cNvSpPr/>
          <p:nvPr/>
        </p:nvSpPr>
        <p:spPr>
          <a:xfrm>
            <a:off x="1357290" y="285734"/>
            <a:ext cx="6500858" cy="969838"/>
          </a:xfrm>
          <a:prstGeom prst="ribbon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>
                <a:alpha val="22000"/>
              </a:srgbClr>
            </a:outerShdw>
            <a:reflection endPos="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Вопросы 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класс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5-конечная звезда 13">
            <a:hlinkClick r:id="rId3" action="ppaction://hlinksldjump"/>
          </p:cNvPr>
          <p:cNvSpPr/>
          <p:nvPr/>
        </p:nvSpPr>
        <p:spPr>
          <a:xfrm>
            <a:off x="5143504" y="250031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>
            <a:hlinkClick r:id="rId4" action="ppaction://hlinksldjump"/>
          </p:cNvPr>
          <p:cNvSpPr/>
          <p:nvPr/>
        </p:nvSpPr>
        <p:spPr>
          <a:xfrm>
            <a:off x="2214546" y="321469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5-конечная звезда 17">
            <a:hlinkClick r:id="rId5" action="ppaction://hlinksldjump"/>
          </p:cNvPr>
          <p:cNvSpPr/>
          <p:nvPr/>
        </p:nvSpPr>
        <p:spPr>
          <a:xfrm>
            <a:off x="3143240" y="2428874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>
            <a:hlinkClick r:id="rId6" action="ppaction://hlinksldjump"/>
          </p:cNvPr>
          <p:cNvSpPr/>
          <p:nvPr/>
        </p:nvSpPr>
        <p:spPr>
          <a:xfrm>
            <a:off x="4143372" y="3143254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>
            <a:hlinkClick r:id="rId7" action="ppaction://hlinksldjump"/>
          </p:cNvPr>
          <p:cNvSpPr/>
          <p:nvPr/>
        </p:nvSpPr>
        <p:spPr>
          <a:xfrm>
            <a:off x="4143372" y="1707654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>
            <a:hlinkClick r:id="rId8" action="ppaction://hlinksldjump"/>
          </p:cNvPr>
          <p:cNvSpPr/>
          <p:nvPr/>
        </p:nvSpPr>
        <p:spPr>
          <a:xfrm>
            <a:off x="6072198" y="321469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>
            <a:hlinkClick r:id="rId9" action="ppaction://hlinksldjump"/>
          </p:cNvPr>
          <p:cNvSpPr/>
          <p:nvPr/>
        </p:nvSpPr>
        <p:spPr>
          <a:xfrm>
            <a:off x="7524328" y="4215394"/>
            <a:ext cx="1121284" cy="48463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ятиугольник 23">
            <a:hlinkClick r:id="rId10" action="ppaction://hlinksldjump"/>
          </p:cNvPr>
          <p:cNvSpPr/>
          <p:nvPr/>
        </p:nvSpPr>
        <p:spPr>
          <a:xfrm flipH="1">
            <a:off x="467544" y="4215394"/>
            <a:ext cx="1108662" cy="48463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255572"/>
            <a:ext cx="1942738" cy="1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254078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Crescendo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Постепенно громче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79763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Быстро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Постепенно тише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0463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00048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Молодец!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Это правильный ответ</a:t>
            </a:r>
          </a:p>
          <a:p>
            <a:pPr>
              <a:buNone/>
            </a:pPr>
            <a:endParaRPr lang="ru-RU" sz="3200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Вертикальный свиток 8">
            <a:hlinkClick r:id="rId2" action="ppaction://hlinksldjump"/>
          </p:cNvPr>
          <p:cNvSpPr/>
          <p:nvPr/>
        </p:nvSpPr>
        <p:spPr>
          <a:xfrm>
            <a:off x="7500958" y="3286130"/>
            <a:ext cx="1214446" cy="1357322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686202"/>
            <a:ext cx="5688632" cy="31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9330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Правильный ответ: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Crescendo –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Постепенно громче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779662"/>
            <a:ext cx="5400600" cy="30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4017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mp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ezzo piano)</a:t>
            </a:r>
            <a:endParaRPr lang="ru-RU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очень громко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очень тихо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2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Постепенно тише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478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Лента лицом вниз 7"/>
          <p:cNvSpPr/>
          <p:nvPr/>
        </p:nvSpPr>
        <p:spPr>
          <a:xfrm>
            <a:off x="1357290" y="285734"/>
            <a:ext cx="6500858" cy="969838"/>
          </a:xfrm>
          <a:prstGeom prst="ribbon">
            <a:avLst/>
          </a:prstGeom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Вопросы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класс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5-конечная звезда 12">
            <a:hlinkClick r:id="rId3" action="ppaction://hlinksldjump"/>
          </p:cNvPr>
          <p:cNvSpPr/>
          <p:nvPr/>
        </p:nvSpPr>
        <p:spPr>
          <a:xfrm>
            <a:off x="3214678" y="4000510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>
            <a:hlinkClick r:id="rId4" action="ppaction://hlinksldjump"/>
          </p:cNvPr>
          <p:cNvSpPr/>
          <p:nvPr/>
        </p:nvSpPr>
        <p:spPr>
          <a:xfrm>
            <a:off x="5143504" y="250031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>
            <a:hlinkClick r:id="rId5" action="ppaction://hlinksldjump"/>
          </p:cNvPr>
          <p:cNvSpPr/>
          <p:nvPr/>
        </p:nvSpPr>
        <p:spPr>
          <a:xfrm>
            <a:off x="1285852" y="2428874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>
            <a:hlinkClick r:id="rId6" action="ppaction://hlinksldjump"/>
          </p:cNvPr>
          <p:cNvSpPr/>
          <p:nvPr/>
        </p:nvSpPr>
        <p:spPr>
          <a:xfrm>
            <a:off x="5143504" y="392907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>
            <a:hlinkClick r:id="rId7" action="ppaction://hlinksldjump"/>
          </p:cNvPr>
          <p:cNvSpPr/>
          <p:nvPr/>
        </p:nvSpPr>
        <p:spPr>
          <a:xfrm>
            <a:off x="2214546" y="321469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5-конечная звезда 17">
            <a:hlinkClick r:id="rId8" action="ppaction://hlinksldjump"/>
          </p:cNvPr>
          <p:cNvSpPr/>
          <p:nvPr/>
        </p:nvSpPr>
        <p:spPr>
          <a:xfrm>
            <a:off x="3143240" y="2428874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>
            <a:hlinkClick r:id="rId9" action="ppaction://hlinksldjump"/>
          </p:cNvPr>
          <p:cNvSpPr/>
          <p:nvPr/>
        </p:nvSpPr>
        <p:spPr>
          <a:xfrm>
            <a:off x="4143372" y="3143254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>
            <a:hlinkClick r:id="rId10" action="ppaction://hlinksldjump"/>
          </p:cNvPr>
          <p:cNvSpPr/>
          <p:nvPr/>
        </p:nvSpPr>
        <p:spPr>
          <a:xfrm>
            <a:off x="4143372" y="1707654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>
            <a:hlinkClick r:id="rId11" action="ppaction://hlinksldjump"/>
          </p:cNvPr>
          <p:cNvSpPr/>
          <p:nvPr/>
        </p:nvSpPr>
        <p:spPr>
          <a:xfrm>
            <a:off x="6072198" y="321469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>
            <a:hlinkClick r:id="rId12" action="ppaction://hlinksldjump"/>
          </p:cNvPr>
          <p:cNvSpPr/>
          <p:nvPr/>
        </p:nvSpPr>
        <p:spPr>
          <a:xfrm>
            <a:off x="6929454" y="250031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>
            <a:hlinkClick r:id="rId13" action="ppaction://hlinksldjump"/>
          </p:cNvPr>
          <p:cNvSpPr/>
          <p:nvPr/>
        </p:nvSpPr>
        <p:spPr>
          <a:xfrm>
            <a:off x="7524328" y="4215394"/>
            <a:ext cx="1121284" cy="48463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ятиугольник 23">
            <a:hlinkClick r:id="rId14" action="ppaction://hlinksldjump"/>
          </p:cNvPr>
          <p:cNvSpPr/>
          <p:nvPr/>
        </p:nvSpPr>
        <p:spPr>
          <a:xfrm flipH="1">
            <a:off x="467544" y="4210464"/>
            <a:ext cx="1108662" cy="48463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2083" y="1528959"/>
            <a:ext cx="1295136" cy="97135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Правильный ответ</a:t>
            </a:r>
            <a:r>
              <a:rPr lang="ru-RU" i="1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: </a:t>
            </a:r>
            <a:r>
              <a:rPr lang="en-US" i="1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          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en-US" i="1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mp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</a:t>
            </a:r>
            <a:r>
              <a:rPr lang="en-US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(mezzo piano)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очень тихо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348683" y="3204613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096" y="1779662"/>
            <a:ext cx="5400600" cy="30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8606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Presto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Громко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2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Отрывисто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Быстро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9563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Ой-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Правильный ответ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Presto -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Быстро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450745" y="3368153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275606"/>
            <a:ext cx="6168685" cy="34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0112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</a:t>
            </a:r>
            <a:r>
              <a:rPr lang="ru-RU" sz="4000" b="1" i="1" dirty="0" smtClean="0">
                <a:latin typeface="Comic Sans MS" pitchFamily="66" charset="0"/>
              </a:rPr>
              <a:t>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mf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(mezzo forte)</a:t>
            </a: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очень громко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Связно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Постепенно громче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4696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Правильный ответ: </a:t>
            </a:r>
            <a:endParaRPr lang="en-US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mf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(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mezzo forte) –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Постепенно громче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236296" y="3312209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779662"/>
            <a:ext cx="5400600" cy="30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2516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Andante</a:t>
            </a: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спеша, спокойно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Быстро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Тихо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7614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Правильный ответ: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Andante -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Быстро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519100" y="3291830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761" y="1275606"/>
            <a:ext cx="6168685" cy="34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3048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Diminuendo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Постепенно громче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2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очень громко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Постепенно тише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7987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Ой-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Правильный ответ: </a:t>
            </a:r>
            <a:endParaRPr lang="en-US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           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Diminuendo –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Постепенно тише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257408" y="3312209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779662"/>
            <a:ext cx="5400600" cy="30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1317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Лента лицом вниз 7"/>
          <p:cNvSpPr/>
          <p:nvPr/>
        </p:nvSpPr>
        <p:spPr>
          <a:xfrm>
            <a:off x="1357290" y="285734"/>
            <a:ext cx="6500858" cy="969838"/>
          </a:xfrm>
          <a:prstGeom prst="ribbon">
            <a:avLst/>
          </a:prstGeom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Вопросы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 класс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5-конечная звезда 13">
            <a:hlinkClick r:id="rId3" action="ppaction://hlinksldjump"/>
          </p:cNvPr>
          <p:cNvSpPr/>
          <p:nvPr/>
        </p:nvSpPr>
        <p:spPr>
          <a:xfrm>
            <a:off x="5143504" y="250031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>
            <a:hlinkClick r:id="rId4" action="ppaction://hlinksldjump"/>
          </p:cNvPr>
          <p:cNvSpPr/>
          <p:nvPr/>
        </p:nvSpPr>
        <p:spPr>
          <a:xfrm>
            <a:off x="2214546" y="321469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5-конечная звезда 17">
            <a:hlinkClick r:id="rId5" action="ppaction://hlinksldjump"/>
          </p:cNvPr>
          <p:cNvSpPr/>
          <p:nvPr/>
        </p:nvSpPr>
        <p:spPr>
          <a:xfrm>
            <a:off x="3143240" y="2428874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>
            <a:hlinkClick r:id="rId6" action="ppaction://hlinksldjump"/>
          </p:cNvPr>
          <p:cNvSpPr/>
          <p:nvPr/>
        </p:nvSpPr>
        <p:spPr>
          <a:xfrm>
            <a:off x="4143372" y="3143254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>
            <a:hlinkClick r:id="rId7" action="ppaction://hlinksldjump"/>
          </p:cNvPr>
          <p:cNvSpPr/>
          <p:nvPr/>
        </p:nvSpPr>
        <p:spPr>
          <a:xfrm>
            <a:off x="6072198" y="321469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>
            <a:hlinkClick r:id="rId8" action="ppaction://hlinksldjump"/>
          </p:cNvPr>
          <p:cNvSpPr/>
          <p:nvPr/>
        </p:nvSpPr>
        <p:spPr>
          <a:xfrm>
            <a:off x="7524328" y="4215394"/>
            <a:ext cx="1121284" cy="48463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ятиугольник 23">
            <a:hlinkClick r:id="rId9" action="ppaction://hlinksldjump"/>
          </p:cNvPr>
          <p:cNvSpPr/>
          <p:nvPr/>
        </p:nvSpPr>
        <p:spPr>
          <a:xfrm flipH="1">
            <a:off x="467544" y="4210464"/>
            <a:ext cx="1108662" cy="48463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4788" y="1385036"/>
            <a:ext cx="1171567" cy="11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8036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Legato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Скоро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Связно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2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Постепенно громче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 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Vivace</a:t>
            </a: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живо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2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Подвижно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6257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00048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Молодец!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Это правильный ответ</a:t>
            </a:r>
          </a:p>
          <a:p>
            <a:pPr>
              <a:buNone/>
            </a:pPr>
            <a:endParaRPr lang="ru-RU" sz="3200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Вертикальный свиток 8">
            <a:hlinkClick r:id="rId2" action="ppaction://hlinksldjump"/>
          </p:cNvPr>
          <p:cNvSpPr/>
          <p:nvPr/>
        </p:nvSpPr>
        <p:spPr>
          <a:xfrm>
            <a:off x="7500958" y="3286130"/>
            <a:ext cx="1214446" cy="1357322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5366" y="1617712"/>
            <a:ext cx="5338936" cy="33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07106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Правильный ответ: </a:t>
            </a:r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Vivace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живо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596336" y="3291830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0269" y="1347614"/>
            <a:ext cx="5986253" cy="336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8422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 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Largo</a:t>
            </a: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Широко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Подвижно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Медленно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5155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Правильный ответ: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Largo -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Подвижно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7316" y="1419622"/>
            <a:ext cx="6012160" cy="338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6837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Allegretto</a:t>
            </a: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2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Медленно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Подвижно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8629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Правильный ответ: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Allegretto -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Подвижно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316110"/>
            <a:ext cx="6328703" cy="35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4312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  </a:t>
            </a:r>
            <a:r>
              <a:rPr lang="en-US" sz="4000" dirty="0" smtClean="0">
                <a:latin typeface="Comic Sans MS" pitchFamily="66" charset="0"/>
              </a:rPr>
              <a:t>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Vivo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78699" y="2496658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Подвижно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2" action="ppaction://hlinksldjump"/>
          </p:cNvPr>
          <p:cNvSpPr/>
          <p:nvPr/>
        </p:nvSpPr>
        <p:spPr>
          <a:xfrm>
            <a:off x="6100484" y="2500224"/>
            <a:ext cx="166872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Широко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2478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Правильный ответ: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Vivo -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Живо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276" y="1275606"/>
            <a:ext cx="6328134" cy="35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6861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 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ru-RU" sz="4000" dirty="0" smtClean="0"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Lento</a:t>
            </a: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Медленно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Широко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834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00048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Молодец!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Это правильный ответ</a:t>
            </a:r>
          </a:p>
          <a:p>
            <a:pPr>
              <a:buNone/>
            </a:pPr>
            <a:endParaRPr lang="ru-RU" sz="3200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356" y="1785932"/>
            <a:ext cx="5461006" cy="3071815"/>
          </a:xfrm>
          <a:prstGeom prst="rect">
            <a:avLst/>
          </a:prstGeom>
        </p:spPr>
      </p:pic>
      <p:sp>
        <p:nvSpPr>
          <p:cNvPr id="9" name="Вертикальный свиток 8">
            <a:hlinkClick r:id="rId3" action="ppaction://hlinksldjump"/>
          </p:cNvPr>
          <p:cNvSpPr/>
          <p:nvPr/>
        </p:nvSpPr>
        <p:spPr>
          <a:xfrm>
            <a:off x="7500958" y="3286130"/>
            <a:ext cx="1214446" cy="1357322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Правильный ответ: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Legato -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Связно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740352" y="3363838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8484" y="1311339"/>
            <a:ext cx="6109824" cy="34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01540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Лента лицом вниз 7"/>
          <p:cNvSpPr/>
          <p:nvPr/>
        </p:nvSpPr>
        <p:spPr>
          <a:xfrm>
            <a:off x="1357290" y="285734"/>
            <a:ext cx="6500858" cy="969838"/>
          </a:xfrm>
          <a:prstGeom prst="ribbon">
            <a:avLst/>
          </a:prstGeom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Вопросы 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класс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5-конечная звезда 13">
            <a:hlinkClick r:id="rId3" action="ppaction://hlinksldjump"/>
          </p:cNvPr>
          <p:cNvSpPr/>
          <p:nvPr/>
        </p:nvSpPr>
        <p:spPr>
          <a:xfrm>
            <a:off x="5105856" y="2886074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>
            <a:hlinkClick r:id="rId4" action="ppaction://hlinksldjump"/>
          </p:cNvPr>
          <p:cNvSpPr/>
          <p:nvPr/>
        </p:nvSpPr>
        <p:spPr>
          <a:xfrm>
            <a:off x="1233910" y="2886074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>
            <a:hlinkClick r:id="rId5" action="ppaction://hlinksldjump"/>
          </p:cNvPr>
          <p:cNvSpPr/>
          <p:nvPr/>
        </p:nvSpPr>
        <p:spPr>
          <a:xfrm>
            <a:off x="2214546" y="3666340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5-конечная звезда 17">
            <a:hlinkClick r:id="rId6" action="ppaction://hlinksldjump"/>
          </p:cNvPr>
          <p:cNvSpPr/>
          <p:nvPr/>
        </p:nvSpPr>
        <p:spPr>
          <a:xfrm>
            <a:off x="3123744" y="2886074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>
            <a:hlinkClick r:id="rId7" action="ppaction://hlinksldjump"/>
          </p:cNvPr>
          <p:cNvSpPr/>
          <p:nvPr/>
        </p:nvSpPr>
        <p:spPr>
          <a:xfrm>
            <a:off x="4150519" y="3666340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>
            <a:hlinkClick r:id="rId8" action="ppaction://hlinksldjump"/>
          </p:cNvPr>
          <p:cNvSpPr/>
          <p:nvPr/>
        </p:nvSpPr>
        <p:spPr>
          <a:xfrm>
            <a:off x="4147918" y="2003756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>
            <a:hlinkClick r:id="rId9" action="ppaction://hlinksldjump"/>
          </p:cNvPr>
          <p:cNvSpPr/>
          <p:nvPr/>
        </p:nvSpPr>
        <p:spPr>
          <a:xfrm>
            <a:off x="6086492" y="3666340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>
            <a:hlinkClick r:id="rId10" action="ppaction://hlinksldjump"/>
          </p:cNvPr>
          <p:cNvSpPr/>
          <p:nvPr/>
        </p:nvSpPr>
        <p:spPr>
          <a:xfrm>
            <a:off x="7087968" y="2886074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>
            <a:hlinkClick r:id="rId11" action="ppaction://hlinksldjump"/>
          </p:cNvPr>
          <p:cNvSpPr/>
          <p:nvPr/>
        </p:nvSpPr>
        <p:spPr>
          <a:xfrm>
            <a:off x="7524328" y="4215394"/>
            <a:ext cx="1121284" cy="48463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ятиугольник 23">
            <a:hlinkClick r:id="rId12" action="ppaction://hlinksldjump"/>
          </p:cNvPr>
          <p:cNvSpPr/>
          <p:nvPr/>
        </p:nvSpPr>
        <p:spPr>
          <a:xfrm flipH="1">
            <a:off x="467544" y="4210464"/>
            <a:ext cx="1108662" cy="48463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6779654" y="1409567"/>
            <a:ext cx="1901403" cy="11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0317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tempo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ускоряя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2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Легко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прежнем темпе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6452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00048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Молодец!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Это правильный ответ</a:t>
            </a:r>
          </a:p>
          <a:p>
            <a:pPr>
              <a:buNone/>
            </a:pPr>
            <a:endParaRPr lang="ru-RU" sz="3200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Вертикальный свиток 8">
            <a:hlinkClick r:id="rId2" action="ppaction://hlinksldjump"/>
          </p:cNvPr>
          <p:cNvSpPr/>
          <p:nvPr/>
        </p:nvSpPr>
        <p:spPr>
          <a:xfrm>
            <a:off x="7500958" y="3286130"/>
            <a:ext cx="1214446" cy="1357322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652271"/>
            <a:ext cx="5737270" cy="32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03528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Правильный ответ: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tempo –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прежнем темпе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0745" y="1347614"/>
            <a:ext cx="6145301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919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ru-RU" sz="4000" dirty="0" smtClean="0"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Maestoso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043608" y="2571750"/>
            <a:ext cx="181387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Торжественно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Замедляя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Подчеркивая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4331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Правильный ответ: </a:t>
            </a:r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Maestoso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Торжественно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0745" y="1347614"/>
            <a:ext cx="6145301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6640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 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ritenuto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Ускоряя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Замедляя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2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Нежно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4200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Правильный ответ: </a:t>
            </a:r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ritenuto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Замедляя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0745" y="1347614"/>
            <a:ext cx="6145301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3029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Brilliante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043608" y="2571750"/>
            <a:ext cx="181387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Блестяще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740732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Подчеркивая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Нежно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9394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Правильный ответ: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Legato -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Связно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578" y="1259087"/>
            <a:ext cx="6143635" cy="3455795"/>
          </a:xfrm>
          <a:prstGeom prst="rect">
            <a:avLst/>
          </a:prstGeom>
        </p:spPr>
      </p:pic>
      <p:sp>
        <p:nvSpPr>
          <p:cNvPr id="5" name="Вертикальный свиток 4">
            <a:hlinkClick r:id="rId3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Правильный ответ: </a:t>
            </a:r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Brilliante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Блестяще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0745" y="1347614"/>
            <a:ext cx="6145301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3412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 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Dolche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Нежно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Блестяще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Замедляя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2714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Правильный ответ: </a:t>
            </a:r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Dolche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Нежно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0745" y="1347614"/>
            <a:ext cx="6145301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3866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Marcato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043608" y="2571750"/>
            <a:ext cx="181387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Торжественно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740732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Подчеркивая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2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Ускоряя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8757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Правильный ответ: </a:t>
            </a:r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Marcato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Подчеркивая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0745" y="1347614"/>
            <a:ext cx="6145301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9487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Accelerando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Замедляя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2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Легко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Ускоряя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171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Правильный ответ: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Accelerando –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Ускоряя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0745" y="1347614"/>
            <a:ext cx="6145301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8770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Leggiero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Легко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66872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Ускоряя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Нежно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3762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Правильный ответ: </a:t>
            </a:r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Leggiero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Легко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0745" y="1347614"/>
            <a:ext cx="6145301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08244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Лента лицом вниз 7"/>
          <p:cNvSpPr/>
          <p:nvPr/>
        </p:nvSpPr>
        <p:spPr>
          <a:xfrm>
            <a:off x="1357290" y="285734"/>
            <a:ext cx="6500858" cy="969838"/>
          </a:xfrm>
          <a:prstGeom prst="ribbon">
            <a:avLst/>
          </a:prstGeom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Вопросы 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класс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5-конечная звезда 13">
            <a:hlinkClick r:id="rId3" action="ppaction://hlinksldjump"/>
          </p:cNvPr>
          <p:cNvSpPr/>
          <p:nvPr/>
        </p:nvSpPr>
        <p:spPr>
          <a:xfrm>
            <a:off x="5144968" y="275749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>
            <a:hlinkClick r:id="rId4" action="ppaction://hlinksldjump"/>
          </p:cNvPr>
          <p:cNvSpPr/>
          <p:nvPr/>
        </p:nvSpPr>
        <p:spPr>
          <a:xfrm>
            <a:off x="2214546" y="367189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5-конечная звезда 17">
            <a:hlinkClick r:id="rId5" action="ppaction://hlinksldjump"/>
          </p:cNvPr>
          <p:cNvSpPr/>
          <p:nvPr/>
        </p:nvSpPr>
        <p:spPr>
          <a:xfrm>
            <a:off x="3128946" y="275749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>
            <a:hlinkClick r:id="rId6" action="ppaction://hlinksldjump"/>
          </p:cNvPr>
          <p:cNvSpPr/>
          <p:nvPr/>
        </p:nvSpPr>
        <p:spPr>
          <a:xfrm>
            <a:off x="4143372" y="367189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>
            <a:hlinkClick r:id="rId7" action="ppaction://hlinksldjump"/>
          </p:cNvPr>
          <p:cNvSpPr/>
          <p:nvPr/>
        </p:nvSpPr>
        <p:spPr>
          <a:xfrm>
            <a:off x="4143372" y="199920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>
            <a:hlinkClick r:id="rId8" action="ppaction://hlinksldjump"/>
          </p:cNvPr>
          <p:cNvSpPr/>
          <p:nvPr/>
        </p:nvSpPr>
        <p:spPr>
          <a:xfrm>
            <a:off x="6072198" y="367189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>
            <a:hlinkClick r:id="rId9" action="ppaction://hlinksldjump"/>
          </p:cNvPr>
          <p:cNvSpPr/>
          <p:nvPr/>
        </p:nvSpPr>
        <p:spPr>
          <a:xfrm>
            <a:off x="7524328" y="4215394"/>
            <a:ext cx="1121284" cy="48463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ятиугольник 23">
            <a:hlinkClick r:id="rId10" action="ppaction://hlinksldjump"/>
          </p:cNvPr>
          <p:cNvSpPr/>
          <p:nvPr/>
        </p:nvSpPr>
        <p:spPr>
          <a:xfrm flipH="1">
            <a:off x="467544" y="4210464"/>
            <a:ext cx="1108662" cy="48463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875" y="1438340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01215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(piano)</a:t>
            </a:r>
            <a:endParaRPr lang="ru-RU" sz="40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Быстро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2" action="ppaction://hlinksldjump"/>
          </p:cNvPr>
          <p:cNvSpPr/>
          <p:nvPr/>
        </p:nvSpPr>
        <p:spPr>
          <a:xfrm>
            <a:off x="6186470" y="2428874"/>
            <a:ext cx="164307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Громко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Тихо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702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Sostenuto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17530" y="2500312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медленно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2" action="ppaction://hlinksldjump"/>
          </p:cNvPr>
          <p:cNvSpPr/>
          <p:nvPr/>
        </p:nvSpPr>
        <p:spPr>
          <a:xfrm>
            <a:off x="6178200" y="2500312"/>
            <a:ext cx="166872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быстро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Сдержанно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6545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00048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Молодец!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Это правильный ответ</a:t>
            </a:r>
          </a:p>
          <a:p>
            <a:pPr>
              <a:buNone/>
            </a:pPr>
            <a:endParaRPr lang="ru-RU" sz="3200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Вертикальный свиток 8">
            <a:hlinkClick r:id="rId2" action="ppaction://hlinksldjump"/>
          </p:cNvPr>
          <p:cNvSpPr/>
          <p:nvPr/>
        </p:nvSpPr>
        <p:spPr>
          <a:xfrm>
            <a:off x="7500958" y="3286130"/>
            <a:ext cx="1214446" cy="1357322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665949"/>
            <a:ext cx="5760640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5932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Правильный ответ: </a:t>
            </a:r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Sostenuto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Сдержанно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275606"/>
            <a:ext cx="5348263" cy="360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9907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Adagio assai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17530" y="2500312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медленно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78200" y="2500312"/>
            <a:ext cx="166872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Сдержанно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быстро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6644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Правильный ответ: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Adagio assai –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медленно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188189" y="3327834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707654"/>
            <a:ext cx="480890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7660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Prestissimo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17530" y="2500312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медленно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78200" y="2500312"/>
            <a:ext cx="166872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быстро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2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Неторопливо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4688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685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Ой-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Правильный ответ: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</a:t>
            </a:r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Prestissimo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быстро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779662"/>
            <a:ext cx="4730009" cy="3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9085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Adagio ma non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troppo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17530" y="2500312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медленно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2" action="ppaction://hlinksldjump"/>
          </p:cNvPr>
          <p:cNvSpPr/>
          <p:nvPr/>
        </p:nvSpPr>
        <p:spPr>
          <a:xfrm>
            <a:off x="6178200" y="2500312"/>
            <a:ext cx="1706168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Неторопливо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586692" y="2500312"/>
            <a:ext cx="1836850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Медленно, но не слишком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071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Ой-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Правильный ответ: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Adagio ma non </a:t>
            </a:r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troppo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Медленно, но не слишком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107350" y="3345278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779661"/>
            <a:ext cx="4646952" cy="31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8866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Allegro con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moto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043608" y="2500312"/>
            <a:ext cx="1788426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Медленно, но не слишком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78200" y="2500312"/>
            <a:ext cx="166872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Быстро, с движением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2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Неторопливо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8246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Правильный ответ: 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en-US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  <a:r>
              <a:rPr lang="en-US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(piano)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Тихо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578" y="1259087"/>
            <a:ext cx="6143635" cy="34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2979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Правильный ответ: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Allegro con </a:t>
            </a:r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moto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Быстро, с движением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258290" y="3356589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779662"/>
            <a:ext cx="4680520" cy="315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6168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Andantino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17530" y="2500312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Неторопливо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78200" y="2500312"/>
            <a:ext cx="166872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быстро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Быстро, с движением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4899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34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Ой-ёй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! Ошибочка!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Правильный ответ: </a:t>
            </a:r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Sostenuto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Сдержанно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275606"/>
            <a:ext cx="5348263" cy="360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45048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Лента лицом вниз 7"/>
          <p:cNvSpPr/>
          <p:nvPr/>
        </p:nvSpPr>
        <p:spPr>
          <a:xfrm>
            <a:off x="1357290" y="285734"/>
            <a:ext cx="6500858" cy="969838"/>
          </a:xfrm>
          <a:prstGeom prst="ribbon">
            <a:avLst/>
          </a:prstGeom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Вопросы 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класс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5-конечная звезда 12">
            <a:hlinkClick r:id="rId3" action="ppaction://hlinksldjump"/>
          </p:cNvPr>
          <p:cNvSpPr/>
          <p:nvPr/>
        </p:nvSpPr>
        <p:spPr>
          <a:xfrm>
            <a:off x="4123851" y="3457008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>
            <a:hlinkClick r:id="rId4" action="ppaction://hlinksldjump"/>
          </p:cNvPr>
          <p:cNvSpPr/>
          <p:nvPr/>
        </p:nvSpPr>
        <p:spPr>
          <a:xfrm>
            <a:off x="6241449" y="1777932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>
            <a:hlinkClick r:id="rId5" action="ppaction://hlinksldjump"/>
          </p:cNvPr>
          <p:cNvSpPr/>
          <p:nvPr/>
        </p:nvSpPr>
        <p:spPr>
          <a:xfrm>
            <a:off x="6241449" y="3457008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>
            <a:hlinkClick r:id="rId6" action="ppaction://hlinksldjump"/>
          </p:cNvPr>
          <p:cNvSpPr/>
          <p:nvPr/>
        </p:nvSpPr>
        <p:spPr>
          <a:xfrm>
            <a:off x="4123851" y="1760417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>
            <a:hlinkClick r:id="rId7" action="ppaction://hlinksldjump"/>
          </p:cNvPr>
          <p:cNvSpPr/>
          <p:nvPr/>
        </p:nvSpPr>
        <p:spPr>
          <a:xfrm>
            <a:off x="5182650" y="2567256"/>
            <a:ext cx="914400" cy="914400"/>
          </a:xfrm>
          <a:prstGeom prst="star5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>
            <a:hlinkClick r:id="rId8" action="ppaction://hlinksldjump"/>
          </p:cNvPr>
          <p:cNvSpPr/>
          <p:nvPr/>
        </p:nvSpPr>
        <p:spPr>
          <a:xfrm>
            <a:off x="7524328" y="4129092"/>
            <a:ext cx="1152342" cy="48463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144" y="2206919"/>
            <a:ext cx="3269228" cy="21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00255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1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Capriccioso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17530" y="2500312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Грациозно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78200" y="2500312"/>
            <a:ext cx="166872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Капризно, причудливо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2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Тяжело, важно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6573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00048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Молодец!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Это правильный ответ</a:t>
            </a:r>
          </a:p>
          <a:p>
            <a:pPr>
              <a:buNone/>
            </a:pPr>
            <a:endParaRPr lang="ru-RU" sz="3200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Вертикальный свиток 8">
            <a:hlinkClick r:id="rId2" action="ppaction://hlinksldjump"/>
          </p:cNvPr>
          <p:cNvSpPr/>
          <p:nvPr/>
        </p:nvSpPr>
        <p:spPr>
          <a:xfrm>
            <a:off x="7500958" y="3286130"/>
            <a:ext cx="1214446" cy="1357322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500048"/>
            <a:ext cx="5256584" cy="43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823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67494"/>
            <a:ext cx="8229600" cy="4662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    </a:t>
            </a: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  Правильный ответ: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Capriccioso –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Капризно, причудливо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094" y="260697"/>
            <a:ext cx="5904656" cy="366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8933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</a:t>
            </a:r>
            <a:r>
              <a:rPr lang="en-US" sz="4000" dirty="0" smtClean="0">
                <a:latin typeface="Comic Sans MS" pitchFamily="66" charset="0"/>
              </a:rPr>
              <a:t>  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Grave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043608" y="2500312"/>
            <a:ext cx="1788426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Тяжело, важно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78200" y="2500312"/>
            <a:ext cx="166872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Спокойно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Певуче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965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67494"/>
            <a:ext cx="8229600" cy="4662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    </a:t>
            </a: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  Правильный ответ: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Grave –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Тяжело, важно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094" y="260697"/>
            <a:ext cx="5904656" cy="366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4747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Tranquillo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17530" y="2500312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Тяжело, важно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69090" y="2500312"/>
            <a:ext cx="166872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Спокойно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2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Капризно, причудливо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1320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Allegro</a:t>
            </a:r>
            <a:endParaRPr lang="ru-RU" sz="40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42976" y="2571750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Скоро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43636" y="2428874"/>
            <a:ext cx="1643074" cy="1104710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Умеренно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Связно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6970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67494"/>
            <a:ext cx="8229600" cy="4662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    </a:t>
            </a: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  Правильный ответ: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Tranquillo -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Спокойно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094" y="260697"/>
            <a:ext cx="5904656" cy="366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69727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Cantabile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17530" y="2500312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Певуче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6178200" y="2500312"/>
            <a:ext cx="166872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Спокойно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Грациозно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4887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00048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ГЕНИАЛЬНО!!!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</a:t>
            </a:r>
            <a:endParaRPr lang="ru-RU" sz="3200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Вертикальный свиток 8">
            <a:hlinkClick r:id="rId2" action="ppaction://hlinksldjump"/>
          </p:cNvPr>
          <p:cNvSpPr/>
          <p:nvPr/>
        </p:nvSpPr>
        <p:spPr>
          <a:xfrm>
            <a:off x="7500958" y="3286130"/>
            <a:ext cx="1214446" cy="1357322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667" y="1131590"/>
            <a:ext cx="6712724" cy="38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4354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67494"/>
            <a:ext cx="8229600" cy="4662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    </a:t>
            </a: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  Правильный ответ: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  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Cantabile –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Певуче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094" y="260697"/>
            <a:ext cx="5904656" cy="366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6443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6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4000" dirty="0" smtClean="0">
                <a:latin typeface="Comic Sans MS" pitchFamily="66" charset="0"/>
              </a:rPr>
              <a:t>                 </a:t>
            </a:r>
            <a:r>
              <a:rPr lang="en-US" sz="4000" dirty="0" smtClean="0">
                <a:latin typeface="Comic Sans MS" pitchFamily="66" charset="0"/>
              </a:rPr>
              <a:t>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Grazioso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117530" y="2500312"/>
            <a:ext cx="171450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Капризно, причудливо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Горизонтальный свиток 4">
            <a:hlinkClick r:id="rId2" action="ppaction://hlinksldjump"/>
          </p:cNvPr>
          <p:cNvSpPr/>
          <p:nvPr/>
        </p:nvSpPr>
        <p:spPr>
          <a:xfrm>
            <a:off x="6178200" y="2500312"/>
            <a:ext cx="1668724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Тяжело, важно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643306" y="2500312"/>
            <a:ext cx="1714512" cy="1033272"/>
          </a:xfrm>
          <a:prstGeom prst="horizontalScroll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Грациозно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9847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67494"/>
            <a:ext cx="8229600" cy="4662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    </a:t>
            </a: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            Правильный ответ: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              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Capriccioso –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Капризно, причудливо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ертикальный свиток 4">
            <a:hlinkClick r:id="rId2" action="ppaction://hlinksldjump"/>
          </p:cNvPr>
          <p:cNvSpPr/>
          <p:nvPr/>
        </p:nvSpPr>
        <p:spPr>
          <a:xfrm>
            <a:off x="7643834" y="3429006"/>
            <a:ext cx="1214446" cy="1285876"/>
          </a:xfrm>
          <a:prstGeom prst="verticalScroll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Играем дальше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094" y="260697"/>
            <a:ext cx="5904656" cy="366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0081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684</TotalTime>
  <Words>1078</Words>
  <Application>Microsoft Office PowerPoint</Application>
  <PresentationFormat>Экран (16:9)</PresentationFormat>
  <Paragraphs>460</Paragraphs>
  <Slides>95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96" baseType="lpstr">
      <vt:lpstr>Бумажная</vt:lpstr>
      <vt:lpstr>Музыкальные термины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62</cp:revision>
  <dcterms:created xsi:type="dcterms:W3CDTF">2021-09-30T06:15:07Z</dcterms:created>
  <dcterms:modified xsi:type="dcterms:W3CDTF">2021-10-04T04:52:39Z</dcterms:modified>
</cp:coreProperties>
</file>